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59" r:id="rId14"/>
    <p:sldId id="262" r:id="rId15"/>
    <p:sldId id="260" r:id="rId16"/>
    <p:sldId id="266" r:id="rId17"/>
    <p:sldId id="267" r:id="rId18"/>
    <p:sldId id="268" r:id="rId19"/>
    <p:sldId id="264" r:id="rId20"/>
    <p:sldId id="269" r:id="rId21"/>
    <p:sldId id="270" r:id="rId22"/>
    <p:sldId id="271" r:id="rId23"/>
    <p:sldId id="272" r:id="rId24"/>
    <p:sldId id="273"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4660"/>
  </p:normalViewPr>
  <p:slideViewPr>
    <p:cSldViewPr snapToGrid="0">
      <p:cViewPr varScale="1">
        <p:scale>
          <a:sx n="109" d="100"/>
          <a:sy n="109" d="100"/>
        </p:scale>
        <p:origin x="13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asiaa\AppData\Local\Temp\3\case-tracker-sizes.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'[case-tracker-sizes.xls]undefined'!$A$2:$A$4</c:f>
              <c:strCache>
                <c:ptCount val="3"/>
                <c:pt idx="0">
                  <c:v>Micro (1-9 employees)</c:v>
                </c:pt>
                <c:pt idx="1">
                  <c:v>Small (10-49 employees)</c:v>
                </c:pt>
                <c:pt idx="2">
                  <c:v>Medium (50-249 employees)</c:v>
                </c:pt>
              </c:strCache>
            </c:strRef>
          </c:cat>
          <c:val>
            <c:numRef>
              <c:f>'[case-tracker-sizes.xls]undefined'!$C$2:$C$4</c:f>
              <c:numCache>
                <c:formatCode>0%</c:formatCode>
                <c:ptCount val="3"/>
                <c:pt idx="0">
                  <c:v>0.59</c:v>
                </c:pt>
                <c:pt idx="1">
                  <c:v>0.32</c:v>
                </c:pt>
                <c:pt idx="2">
                  <c:v>0.09</c:v>
                </c:pt>
              </c:numCache>
            </c:numRef>
          </c:val>
          <c:extLst>
            <c:ext xmlns:c16="http://schemas.microsoft.com/office/drawing/2014/chart" uri="{C3380CC4-5D6E-409C-BE32-E72D297353CC}">
              <c16:uniqueId val="{00000000-5B58-4071-AECD-68D70C7EBDBE}"/>
            </c:ext>
          </c:extLst>
        </c:ser>
        <c:dLbls>
          <c:showLegendKey val="0"/>
          <c:showVal val="0"/>
          <c:showCatName val="0"/>
          <c:showSerName val="0"/>
          <c:showPercent val="0"/>
          <c:showBubbleSize val="0"/>
        </c:dLbls>
        <c:gapWidth val="219"/>
        <c:overlap val="-27"/>
        <c:axId val="471246304"/>
        <c:axId val="340622056"/>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'[case-tracker-sizes.xls]undefined'!$A$2:$A$4</c15:sqref>
                        </c15:formulaRef>
                      </c:ext>
                    </c:extLst>
                    <c:strCache>
                      <c:ptCount val="3"/>
                      <c:pt idx="0">
                        <c:v>Micro (1-9 employees)</c:v>
                      </c:pt>
                      <c:pt idx="1">
                        <c:v>Small (10-49 employees)</c:v>
                      </c:pt>
                      <c:pt idx="2">
                        <c:v>Medium (50-249 employees)</c:v>
                      </c:pt>
                    </c:strCache>
                  </c:strRef>
                </c:cat>
                <c:val>
                  <c:numRef>
                    <c:extLst>
                      <c:ext uri="{02D57815-91ED-43cb-92C2-25804820EDAC}">
                        <c15:formulaRef>
                          <c15:sqref>'[case-tracker-sizes.xls]undefined'!$B$2:$B$4</c15:sqref>
                        </c15:formulaRef>
                      </c:ext>
                    </c:extLst>
                    <c:numCache>
                      <c:formatCode>General</c:formatCode>
                      <c:ptCount val="3"/>
                      <c:pt idx="0">
                        <c:v>2706</c:v>
                      </c:pt>
                      <c:pt idx="1">
                        <c:v>1448</c:v>
                      </c:pt>
                      <c:pt idx="2">
                        <c:v>402</c:v>
                      </c:pt>
                    </c:numCache>
                  </c:numRef>
                </c:val>
                <c:extLst>
                  <c:ext xmlns:c16="http://schemas.microsoft.com/office/drawing/2014/chart" uri="{C3380CC4-5D6E-409C-BE32-E72D297353CC}">
                    <c16:uniqueId val="{00000001-5B58-4071-AECD-68D70C7EBDBE}"/>
                  </c:ext>
                </c:extLst>
              </c15:ser>
            </c15:filteredBarSeries>
          </c:ext>
        </c:extLst>
      </c:barChart>
      <c:catAx>
        <c:axId val="47124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0622056"/>
        <c:crosses val="autoZero"/>
        <c:auto val="1"/>
        <c:lblAlgn val="ctr"/>
        <c:lblOffset val="100"/>
        <c:noMultiLvlLbl val="0"/>
      </c:catAx>
      <c:valAx>
        <c:axId val="340622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124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D7F2B-42BC-4703-8236-C28DD0B30350}" type="datetimeFigureOut">
              <a:rPr lang="fr-BE" smtClean="0"/>
              <a:t>06-09-2019</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B1519-851F-4914-8BA0-37034BB73B13}" type="slidenum">
              <a:rPr lang="fr-BE" smtClean="0"/>
              <a:t>‹#›</a:t>
            </a:fld>
            <a:endParaRPr lang="fr-BE"/>
          </a:p>
        </p:txBody>
      </p:sp>
    </p:spTree>
    <p:extLst>
      <p:ext uri="{BB962C8B-B14F-4D97-AF65-F5344CB8AC3E}">
        <p14:creationId xmlns:p14="http://schemas.microsoft.com/office/powerpoint/2010/main" val="170900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goal of the EIC Business Acceleration Services is to offer the companies </a:t>
            </a:r>
            <a:r>
              <a:rPr lang="en-GB" b="1" dirty="0" smtClean="0"/>
              <a:t>non-monetary business development support</a:t>
            </a:r>
            <a:r>
              <a:rPr lang="en-GB" dirty="0" smtClean="0"/>
              <a:t>. Via exclusively </a:t>
            </a:r>
            <a:r>
              <a:rPr lang="en-GB" b="1" dirty="0" smtClean="0"/>
              <a:t>designed matching events and networking opportunities</a:t>
            </a:r>
            <a:r>
              <a:rPr lang="en-GB" dirty="0" smtClean="0"/>
              <a:t>, the EIC facilitates further access to </a:t>
            </a:r>
            <a:r>
              <a:rPr lang="en-GB" b="1" dirty="0" smtClean="0"/>
              <a:t>private investment, and opens doors to international business partners, e.g. distributors, suppliers or potential clients</a:t>
            </a:r>
            <a:r>
              <a:rPr lang="en-GB" dirty="0" smtClean="0"/>
              <a:t>. </a:t>
            </a:r>
          </a:p>
          <a:p>
            <a:endParaRPr lang="en-GB" dirty="0" smtClean="0"/>
          </a:p>
          <a:p>
            <a:r>
              <a:rPr lang="en-GB" dirty="0" smtClean="0"/>
              <a:t>The outcome can create different forms of collaboration like </a:t>
            </a:r>
            <a:r>
              <a:rPr lang="en-GB" b="1" dirty="0" smtClean="0"/>
              <a:t>mentoring, proof of concept, venture client or sales</a:t>
            </a:r>
            <a:r>
              <a:rPr lang="en-GB" dirty="0" smtClean="0"/>
              <a:t>. At the same time, those services create manifold </a:t>
            </a:r>
            <a:r>
              <a:rPr lang="en-GB" b="1" dirty="0" smtClean="0"/>
              <a:t>peer-led learning opportunities </a:t>
            </a:r>
            <a:r>
              <a:rPr lang="en-GB" dirty="0" smtClean="0"/>
              <a:t>among the companies themselves, actively supported via a dedicated EIC Community space.  </a:t>
            </a:r>
          </a:p>
          <a:p>
            <a:endParaRPr lang="en-GB" dirty="0" smtClean="0"/>
          </a:p>
          <a:p>
            <a:r>
              <a:rPr lang="en-GB" dirty="0" smtClean="0"/>
              <a:t>We strongly believe: </a:t>
            </a:r>
            <a:r>
              <a:rPr lang="en-GB" b="1" dirty="0" smtClean="0"/>
              <a:t>preparation is key</a:t>
            </a:r>
            <a:r>
              <a:rPr lang="en-GB" dirty="0" smtClean="0"/>
              <a:t>! Selected EIC business coaches prepare each company individually for an effective pitch and bilateral meetings working out their specific value proposition. </a:t>
            </a:r>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2</a:t>
            </a:fld>
            <a:endParaRPr lang="en-GB" altLang="fr-FR"/>
          </a:p>
        </p:txBody>
      </p:sp>
    </p:spTree>
    <p:extLst>
      <p:ext uri="{BB962C8B-B14F-4D97-AF65-F5344CB8AC3E}">
        <p14:creationId xmlns:p14="http://schemas.microsoft.com/office/powerpoint/2010/main" val="26385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What:</a:t>
            </a:r>
          </a:p>
          <a:p>
            <a:r>
              <a:rPr lang="en-GB" sz="1600" dirty="0"/>
              <a:t>See highlights of the most relevant news, impact stories, open calls for events and others. </a:t>
            </a:r>
          </a:p>
          <a:p>
            <a:endParaRPr lang="en-GB" sz="1600" u="sng" dirty="0"/>
          </a:p>
          <a:p>
            <a:r>
              <a:rPr lang="en-GB" sz="1600" b="1" dirty="0"/>
              <a:t>Goal: </a:t>
            </a:r>
          </a:p>
          <a:p>
            <a:r>
              <a:rPr lang="en-GB" sz="1600" dirty="0"/>
              <a:t>Stay up to date</a:t>
            </a:r>
            <a:r>
              <a:rPr lang="en-GB" dirty="0"/>
              <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14</a:t>
            </a:fld>
            <a:endParaRPr lang="en-GB" altLang="fr-FR"/>
          </a:p>
        </p:txBody>
      </p:sp>
    </p:spTree>
    <p:extLst>
      <p:ext uri="{BB962C8B-B14F-4D97-AF65-F5344CB8AC3E}">
        <p14:creationId xmlns:p14="http://schemas.microsoft.com/office/powerpoint/2010/main" val="392409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a:t>
            </a:r>
          </a:p>
          <a:p>
            <a:r>
              <a:rPr lang="en-GB" dirty="0"/>
              <a:t>Find relevant information by a thematic or horizontal taxonomy of all areas of the EIC Community in one page. </a:t>
            </a:r>
          </a:p>
          <a:p>
            <a:r>
              <a:rPr lang="en-GB" dirty="0"/>
              <a:t>All the content posted under a specific topic can be found on one page.</a:t>
            </a:r>
          </a:p>
          <a:p>
            <a:r>
              <a:rPr lang="en-GB" dirty="0"/>
              <a:t>Don’t miss out on any information!</a:t>
            </a:r>
          </a:p>
          <a:p>
            <a:endParaRPr lang="en-GB" u="sng" dirty="0"/>
          </a:p>
          <a:p>
            <a:r>
              <a:rPr lang="en-GB" b="1" dirty="0"/>
              <a:t>Goal: </a:t>
            </a:r>
          </a:p>
          <a:p>
            <a:r>
              <a:rPr lang="en-GB" dirty="0"/>
              <a:t>promote easier way to search information and share knowledge.</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15</a:t>
            </a:fld>
            <a:endParaRPr lang="en-GB" altLang="fr-FR"/>
          </a:p>
        </p:txBody>
      </p:sp>
    </p:spTree>
    <p:extLst>
      <p:ext uri="{BB962C8B-B14F-4D97-AF65-F5344CB8AC3E}">
        <p14:creationId xmlns:p14="http://schemas.microsoft.com/office/powerpoint/2010/main" val="394600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What:</a:t>
            </a:r>
          </a:p>
          <a:p>
            <a:pPr lvl="0"/>
            <a:r>
              <a:rPr lang="en-GB" dirty="0"/>
              <a:t>A list of curated Events promoted by the EIC Community, or events directly promoted by the EIC Community members in Groups. </a:t>
            </a:r>
          </a:p>
          <a:p>
            <a:pPr lvl="0"/>
            <a:endParaRPr lang="en-GB" u="sng" dirty="0"/>
          </a:p>
          <a:p>
            <a:pPr lvl="0"/>
            <a:r>
              <a:rPr lang="en-GB" b="1" dirty="0"/>
              <a:t>Goal: </a:t>
            </a:r>
          </a:p>
          <a:p>
            <a:pPr lvl="0"/>
            <a:r>
              <a:rPr lang="en-GB" dirty="0"/>
              <a:t>centralized information on events relevant to the EIC Community members:</a:t>
            </a:r>
          </a:p>
          <a:p>
            <a:pPr lvl="0"/>
            <a:endParaRPr lang="en-GB" dirty="0"/>
          </a:p>
          <a:p>
            <a:pPr marL="171707" indent="-171707">
              <a:buFont typeface="Arial" panose="020B0604020202020204" pitchFamily="34" charset="0"/>
              <a:buChar char="•"/>
            </a:pPr>
            <a:r>
              <a:rPr lang="en-US" dirty="0"/>
              <a:t>Academy Workshops</a:t>
            </a:r>
          </a:p>
          <a:p>
            <a:pPr marL="171707" indent="-171707">
              <a:buFont typeface="Arial" panose="020B0604020202020204" pitchFamily="34" charset="0"/>
              <a:buChar char="•"/>
            </a:pPr>
            <a:r>
              <a:rPr lang="en-US" dirty="0"/>
              <a:t>Pitching Events</a:t>
            </a:r>
          </a:p>
          <a:p>
            <a:pPr marL="171707" indent="-171707">
              <a:buFont typeface="Arial" panose="020B0604020202020204" pitchFamily="34" charset="0"/>
              <a:buChar char="•"/>
            </a:pPr>
            <a:r>
              <a:rPr lang="en-US" dirty="0"/>
              <a:t>Corporate Days</a:t>
            </a:r>
          </a:p>
          <a:p>
            <a:pPr marL="171707" indent="-171707">
              <a:buFont typeface="Arial" panose="020B0604020202020204" pitchFamily="34" charset="0"/>
              <a:buChar char="•"/>
            </a:pPr>
            <a:r>
              <a:rPr lang="en-US" dirty="0"/>
              <a:t>Welcome Days </a:t>
            </a:r>
          </a:p>
          <a:p>
            <a:pPr marL="171707" indent="-171707">
              <a:buFont typeface="Arial" panose="020B0604020202020204" pitchFamily="34" charset="0"/>
              <a:buChar char="•"/>
            </a:pPr>
            <a:r>
              <a:rPr lang="en-US" dirty="0"/>
              <a:t>EIC Summit</a:t>
            </a:r>
          </a:p>
          <a:p>
            <a:pPr marL="171707" indent="-171707">
              <a:buFont typeface="Arial" panose="020B0604020202020204" pitchFamily="34" charset="0"/>
              <a:buChar char="•"/>
            </a:pPr>
            <a:r>
              <a:rPr lang="en-US" dirty="0"/>
              <a:t>Overseas Trade Fairs</a:t>
            </a:r>
            <a:endParaRPr lang="de-DE" dirty="0"/>
          </a:p>
          <a:p>
            <a:pPr lvl="0"/>
            <a:r>
              <a:rPr lang="en-GB" dirty="0"/>
              <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16</a:t>
            </a:fld>
            <a:endParaRPr lang="en-GB" altLang="fr-FR"/>
          </a:p>
        </p:txBody>
      </p:sp>
    </p:spTree>
    <p:extLst>
      <p:ext uri="{BB962C8B-B14F-4D97-AF65-F5344CB8AC3E}">
        <p14:creationId xmlns:p14="http://schemas.microsoft.com/office/powerpoint/2010/main" val="81328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Members can find here all the information related to an event:</a:t>
            </a:r>
          </a:p>
          <a:p>
            <a:pPr lvl="0"/>
            <a:endParaRPr lang="en-US" dirty="0"/>
          </a:p>
          <a:p>
            <a:pPr lvl="0"/>
            <a:r>
              <a:rPr lang="en-US" dirty="0" err="1"/>
              <a:t>i</a:t>
            </a:r>
            <a:r>
              <a:rPr lang="en-US" dirty="0"/>
              <a:t>. Agenda &amp; Information</a:t>
            </a:r>
          </a:p>
          <a:p>
            <a:pPr lvl="0"/>
            <a:r>
              <a:rPr lang="en-US" dirty="0"/>
              <a:t>ii. Event updates</a:t>
            </a:r>
          </a:p>
          <a:p>
            <a:pPr lvl="0"/>
            <a:r>
              <a:rPr lang="en-US" dirty="0"/>
              <a:t>iii. Photo Albums</a:t>
            </a:r>
          </a:p>
          <a:p>
            <a:pPr lvl="0"/>
            <a:r>
              <a:rPr lang="en-US" dirty="0"/>
              <a:t>iv. Presentations &amp; Documents</a:t>
            </a:r>
          </a:p>
          <a:p>
            <a:pPr lvl="0"/>
            <a:r>
              <a:rPr lang="en-GB" dirty="0"/>
              <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17</a:t>
            </a:fld>
            <a:endParaRPr lang="en-GB" altLang="fr-FR"/>
          </a:p>
        </p:txBody>
      </p:sp>
    </p:spTree>
    <p:extLst>
      <p:ext uri="{BB962C8B-B14F-4D97-AF65-F5344CB8AC3E}">
        <p14:creationId xmlns:p14="http://schemas.microsoft.com/office/powerpoint/2010/main" val="87929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18</a:t>
            </a:fld>
            <a:endParaRPr lang="en-GB" altLang="fr-FR"/>
          </a:p>
        </p:txBody>
      </p:sp>
    </p:spTree>
    <p:extLst>
      <p:ext uri="{BB962C8B-B14F-4D97-AF65-F5344CB8AC3E}">
        <p14:creationId xmlns:p14="http://schemas.microsoft.com/office/powerpoint/2010/main" val="3563399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What:</a:t>
            </a:r>
          </a:p>
          <a:p>
            <a:pPr lvl="0"/>
            <a:r>
              <a:rPr lang="en-US" dirty="0" err="1"/>
              <a:t>Organisations</a:t>
            </a:r>
            <a:r>
              <a:rPr lang="en-US" dirty="0"/>
              <a:t> have a page profile to share relevant information about their activity. It’s the </a:t>
            </a:r>
            <a:r>
              <a:rPr lang="en-US" dirty="0" err="1"/>
              <a:t>organisation</a:t>
            </a:r>
            <a:r>
              <a:rPr lang="en-US" dirty="0"/>
              <a:t> job to feed the information and keep it relevant:</a:t>
            </a:r>
          </a:p>
          <a:p>
            <a:pPr lvl="0"/>
            <a:endParaRPr lang="en-US" dirty="0"/>
          </a:p>
          <a:p>
            <a:pPr lvl="0"/>
            <a:r>
              <a:rPr lang="en-US" dirty="0" err="1"/>
              <a:t>i</a:t>
            </a:r>
            <a:r>
              <a:rPr lang="en-US" dirty="0"/>
              <a:t>. About us</a:t>
            </a:r>
          </a:p>
          <a:p>
            <a:pPr lvl="0"/>
            <a:r>
              <a:rPr lang="en-US" dirty="0"/>
              <a:t>ii. News</a:t>
            </a:r>
          </a:p>
          <a:p>
            <a:pPr lvl="0"/>
            <a:r>
              <a:rPr lang="en-US" dirty="0"/>
              <a:t>iii. Media</a:t>
            </a:r>
          </a:p>
          <a:p>
            <a:pPr lvl="0"/>
            <a:r>
              <a:rPr lang="en-US" dirty="0"/>
              <a:t>iv. Events</a:t>
            </a:r>
          </a:p>
          <a:p>
            <a:pPr lvl="0"/>
            <a:r>
              <a:rPr lang="en-US" dirty="0"/>
              <a:t>v. Team</a:t>
            </a:r>
          </a:p>
          <a:p>
            <a:pPr lvl="0"/>
            <a:endParaRPr lang="en-GB" dirty="0"/>
          </a:p>
          <a:p>
            <a:pPr lvl="0"/>
            <a:r>
              <a:rPr lang="en-GB" b="1" dirty="0"/>
              <a:t>Goal:</a:t>
            </a:r>
          </a:p>
          <a:p>
            <a:pPr lvl="0"/>
            <a:r>
              <a:rPr lang="en-GB" dirty="0"/>
              <a:t>Improve business relations.</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19</a:t>
            </a:fld>
            <a:endParaRPr lang="en-GB" altLang="fr-FR"/>
          </a:p>
        </p:txBody>
      </p:sp>
    </p:spTree>
    <p:extLst>
      <p:ext uri="{BB962C8B-B14F-4D97-AF65-F5344CB8AC3E}">
        <p14:creationId xmlns:p14="http://schemas.microsoft.com/office/powerpoint/2010/main" val="310566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20</a:t>
            </a:fld>
            <a:endParaRPr lang="en-GB" altLang="fr-FR"/>
          </a:p>
        </p:txBody>
      </p:sp>
    </p:spTree>
    <p:extLst>
      <p:ext uri="{BB962C8B-B14F-4D97-AF65-F5344CB8AC3E}">
        <p14:creationId xmlns:p14="http://schemas.microsoft.com/office/powerpoint/2010/main" val="421180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22</a:t>
            </a:fld>
            <a:endParaRPr lang="en-GB" altLang="fr-FR"/>
          </a:p>
        </p:txBody>
      </p:sp>
    </p:spTree>
    <p:extLst>
      <p:ext uri="{BB962C8B-B14F-4D97-AF65-F5344CB8AC3E}">
        <p14:creationId xmlns:p14="http://schemas.microsoft.com/office/powerpoint/2010/main" val="2127828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24</a:t>
            </a:fld>
            <a:endParaRPr lang="en-GB" altLang="fr-FR"/>
          </a:p>
        </p:txBody>
      </p:sp>
    </p:spTree>
    <p:extLst>
      <p:ext uri="{BB962C8B-B14F-4D97-AF65-F5344CB8AC3E}">
        <p14:creationId xmlns:p14="http://schemas.microsoft.com/office/powerpoint/2010/main" val="344173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3</a:t>
            </a:fld>
            <a:endParaRPr lang="en-GB" altLang="fr-FR"/>
          </a:p>
        </p:txBody>
      </p:sp>
    </p:spTree>
    <p:extLst>
      <p:ext uri="{BB962C8B-B14F-4D97-AF65-F5344CB8AC3E}">
        <p14:creationId xmlns:p14="http://schemas.microsoft.com/office/powerpoint/2010/main" val="214609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4</a:t>
            </a:fld>
            <a:endParaRPr lang="en-GB" altLang="fr-FR"/>
          </a:p>
        </p:txBody>
      </p:sp>
    </p:spTree>
    <p:extLst>
      <p:ext uri="{BB962C8B-B14F-4D97-AF65-F5344CB8AC3E}">
        <p14:creationId xmlns:p14="http://schemas.microsoft.com/office/powerpoint/2010/main" val="90566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first result, up to 25% of participating companies are closing follow-up deals after the EIC events. </a:t>
            </a:r>
          </a:p>
          <a:p>
            <a:r>
              <a:rPr lang="en-GB" b="1" dirty="0" smtClean="0"/>
              <a:t>7500 EIC Community members</a:t>
            </a:r>
            <a:endParaRPr lang="en-GB" dirty="0" smtClean="0"/>
          </a:p>
          <a:p>
            <a:r>
              <a:rPr lang="en-GB" b="1" dirty="0" smtClean="0"/>
              <a:t>40+ networking events per year</a:t>
            </a:r>
            <a:endParaRPr lang="en-GB" dirty="0" smtClean="0"/>
          </a:p>
          <a:p>
            <a:r>
              <a:rPr lang="en-GB" b="1" dirty="0" smtClean="0"/>
              <a:t>650 pitching SMEs </a:t>
            </a:r>
            <a:endParaRPr lang="en-GB" dirty="0" smtClean="0"/>
          </a:p>
          <a:p>
            <a:r>
              <a:rPr lang="en-GB" b="1" dirty="0" smtClean="0"/>
              <a:t>700 B2B meetings</a:t>
            </a:r>
            <a:endParaRPr lang="en-GB" dirty="0" smtClean="0"/>
          </a:p>
          <a:p>
            <a:r>
              <a:rPr lang="en-GB" b="1" dirty="0" smtClean="0"/>
              <a:t>30-75% of SMEs having follow up discussions</a:t>
            </a:r>
            <a:endParaRPr lang="en-GB" dirty="0" smtClean="0"/>
          </a:p>
          <a:p>
            <a:r>
              <a:rPr lang="en-GB" b="1" dirty="0" smtClean="0"/>
              <a:t>5-25% of SMEs having follow-up deals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6</a:t>
            </a:fld>
            <a:endParaRPr lang="en-GB" altLang="fr-FR"/>
          </a:p>
        </p:txBody>
      </p:sp>
    </p:spTree>
    <p:extLst>
      <p:ext uri="{BB962C8B-B14F-4D97-AF65-F5344CB8AC3E}">
        <p14:creationId xmlns:p14="http://schemas.microsoft.com/office/powerpoint/2010/main" val="54123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7</a:t>
            </a:fld>
            <a:endParaRPr lang="en-GB" altLang="fr-FR"/>
          </a:p>
        </p:txBody>
      </p:sp>
    </p:spTree>
    <p:extLst>
      <p:ext uri="{BB962C8B-B14F-4D97-AF65-F5344CB8AC3E}">
        <p14:creationId xmlns:p14="http://schemas.microsoft.com/office/powerpoint/2010/main" val="407747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8</a:t>
            </a:fld>
            <a:endParaRPr lang="en-GB" altLang="fr-FR"/>
          </a:p>
        </p:txBody>
      </p:sp>
    </p:spTree>
    <p:extLst>
      <p:ext uri="{BB962C8B-B14F-4D97-AF65-F5344CB8AC3E}">
        <p14:creationId xmlns:p14="http://schemas.microsoft.com/office/powerpoint/2010/main" val="133443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9</a:t>
            </a:fld>
            <a:endParaRPr lang="en-GB" altLang="fr-FR"/>
          </a:p>
        </p:txBody>
      </p:sp>
    </p:spTree>
    <p:extLst>
      <p:ext uri="{BB962C8B-B14F-4D97-AF65-F5344CB8AC3E}">
        <p14:creationId xmlns:p14="http://schemas.microsoft.com/office/powerpoint/2010/main" val="412006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128"/>
                <a:cs typeface="+mn-cs"/>
              </a:rPr>
              <a:t>It</a:t>
            </a:r>
            <a:r>
              <a:rPr lang="en-GB" sz="1200" kern="1200" baseline="0" dirty="0" smtClean="0">
                <a:solidFill>
                  <a:schemeClr val="tx1"/>
                </a:solidFill>
                <a:effectLst/>
                <a:latin typeface="Arial" charset="0"/>
                <a:ea typeface="ＭＳ Ｐゴシック" charset="-128"/>
                <a:cs typeface="+mn-cs"/>
              </a:rPr>
              <a:t> is a</a:t>
            </a:r>
            <a:r>
              <a:rPr lang="en-GB" sz="1200" kern="1200" dirty="0" smtClean="0">
                <a:solidFill>
                  <a:schemeClr val="tx1"/>
                </a:solidFill>
                <a:effectLst/>
                <a:latin typeface="Arial" charset="0"/>
                <a:ea typeface="ＭＳ Ｐゴシック" charset="-128"/>
                <a:cs typeface="+mn-cs"/>
              </a:rPr>
              <a:t> great pleasure to be here today in this great location in this great city.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128"/>
                <a:cs typeface="+mn-cs"/>
              </a:rPr>
              <a:t>Innovation is central to Europe's ability to generate new jobs and economic growth in the coming years and to tackle major challenges that society is facing including sustainability, climate change, the health of ageing populations, energy and food security.  Without productivity growth, our societies cannot raise living standards. Innovation, in all its forms, is the main source of productivity growth in advanced economies and it accounts for an estimated 60% to 80% of total economic growth in recent years.  We will therefore need to continue to invest in research and innovation (R&amp;I) in order to drive prosperity and compete with other major economies.</a:t>
            </a:r>
            <a:r>
              <a:rPr lang="en-GB" sz="1200" kern="1200" baseline="0" dirty="0" smtClean="0">
                <a:solidFill>
                  <a:schemeClr val="tx1"/>
                </a:solidFill>
                <a:effectLst/>
                <a:latin typeface="Arial" charset="0"/>
                <a:ea typeface="ＭＳ Ｐゴシック" charset="-128"/>
                <a:cs typeface="+mn-cs"/>
              </a:rPr>
              <a:t> </a:t>
            </a:r>
            <a:endParaRPr lang="en-GB" sz="1200" kern="1200" dirty="0" smtClean="0">
              <a:solidFill>
                <a:schemeClr val="tx1"/>
              </a:solidFill>
              <a:effectLst/>
              <a:latin typeface="Arial" charset="0"/>
              <a:ea typeface="ＭＳ Ｐゴシック" charset="-128"/>
              <a:cs typeface="+mn-cs"/>
            </a:endParaRPr>
          </a:p>
          <a:p>
            <a:endParaRPr lang="en-GB" dirty="0"/>
          </a:p>
        </p:txBody>
      </p:sp>
      <p:sp>
        <p:nvSpPr>
          <p:cNvPr id="4" name="Slide Number Placeholder 3"/>
          <p:cNvSpPr>
            <a:spLocks noGrp="1"/>
          </p:cNvSpPr>
          <p:nvPr>
            <p:ph type="sldNum" sz="quarter" idx="10"/>
          </p:nvPr>
        </p:nvSpPr>
        <p:spPr/>
        <p:txBody>
          <a:bodyPr/>
          <a:lstStyle/>
          <a:p>
            <a:fld id="{6ADFACC8-C972-4CC5-B51D-76F7733ADD98}" type="slidenum">
              <a:rPr lang="en-GB" altLang="en-US" smtClean="0"/>
              <a:pPr/>
              <a:t>12</a:t>
            </a:fld>
            <a:endParaRPr lang="en-GB" altLang="en-US"/>
          </a:p>
        </p:txBody>
      </p:sp>
    </p:spTree>
    <p:extLst>
      <p:ext uri="{BB962C8B-B14F-4D97-AF65-F5344CB8AC3E}">
        <p14:creationId xmlns:p14="http://schemas.microsoft.com/office/powerpoint/2010/main" val="289796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dirty="0"/>
              <a:t>What:</a:t>
            </a:r>
          </a:p>
          <a:p>
            <a:pPr defTabSz="915772">
              <a:defRPr/>
            </a:pPr>
            <a:r>
              <a:rPr lang="en-US" dirty="0"/>
              <a:t>The EIC Community already existed offline. With this platform we want to boost connections and foster communication by creating a shared knowledge base and a virtual meeting-place where SMEs can connect and leverage potential businesses partnerships.</a:t>
            </a:r>
            <a:endParaRPr lang="de-DE" dirty="0"/>
          </a:p>
          <a:p>
            <a:endParaRPr lang="en-US" b="1" dirty="0"/>
          </a:p>
          <a:p>
            <a:r>
              <a:rPr lang="en-US" b="1" dirty="0"/>
              <a:t>Members:</a:t>
            </a:r>
            <a:endParaRPr lang="de-DE" dirty="0"/>
          </a:p>
          <a:p>
            <a:pPr lvl="0"/>
            <a:r>
              <a:rPr lang="en-US" dirty="0"/>
              <a:t>EIC-funded companies (Fast Track to Innovation, FET Open, SME Instrument, Horizon Prizes)</a:t>
            </a:r>
            <a:endParaRPr lang="de-DE" dirty="0"/>
          </a:p>
          <a:p>
            <a:pPr lvl="0"/>
            <a:r>
              <a:rPr lang="en-US" dirty="0"/>
              <a:t>EIC extended community (POs, Coaches, KAMs, Jury Members, …)</a:t>
            </a:r>
            <a:endParaRPr lang="de-DE" dirty="0"/>
          </a:p>
          <a:p>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13</a:t>
            </a:fld>
            <a:endParaRPr lang="en-GB" altLang="fr-FR"/>
          </a:p>
        </p:txBody>
      </p:sp>
    </p:spTree>
    <p:extLst>
      <p:ext uri="{BB962C8B-B14F-4D97-AF65-F5344CB8AC3E}">
        <p14:creationId xmlns:p14="http://schemas.microsoft.com/office/powerpoint/2010/main" val="159102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5137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40183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62601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19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6" descr="R&amp;ItextGrey.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417" y="6381751"/>
            <a:ext cx="2438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103446" y="980729"/>
            <a:ext cx="10493772" cy="936625"/>
          </a:xfrm>
        </p:spPr>
        <p:txBody>
          <a:bodyPr/>
          <a:lstStyle>
            <a:lvl1pPr>
              <a:defRPr sz="2800">
                <a:solidFill>
                  <a:srgbClr val="4E2794"/>
                </a:solidFill>
              </a:defRPr>
            </a:lvl1pPr>
          </a:lstStyle>
          <a:p>
            <a:r>
              <a:rPr lang="en-US" dirty="0" smtClean="0"/>
              <a:t>Click to edit Master title style</a:t>
            </a:r>
            <a:endParaRPr lang="en-GB" dirty="0"/>
          </a:p>
        </p:txBody>
      </p:sp>
      <p:sp>
        <p:nvSpPr>
          <p:cNvPr id="7" name="Content Placeholder 2"/>
          <p:cNvSpPr>
            <a:spLocks noGrp="1"/>
          </p:cNvSpPr>
          <p:nvPr>
            <p:ph idx="1"/>
          </p:nvPr>
        </p:nvSpPr>
        <p:spPr>
          <a:xfrm>
            <a:off x="1103445" y="2132856"/>
            <a:ext cx="10478955" cy="3456384"/>
          </a:xfrm>
        </p:spPr>
        <p:txBody>
          <a:bodyPr/>
          <a:lstStyle>
            <a:lvl1pPr marL="0" indent="0">
              <a:buClr>
                <a:srgbClr val="0F5494"/>
              </a:buClr>
              <a:buSzPct val="120000"/>
              <a:buFontTx/>
              <a:buNone/>
              <a:defRPr sz="2000" b="0" i="0" cap="none">
                <a:solidFill>
                  <a:schemeClr val="bg1">
                    <a:lumMod val="50000"/>
                  </a:schemeClr>
                </a:solidFill>
              </a:defRPr>
            </a:lvl1pPr>
            <a:lvl2pPr>
              <a:buClr>
                <a:srgbClr val="EFA61F"/>
              </a:buClr>
              <a:defRPr b="0" i="0">
                <a:solidFill>
                  <a:srgbClr val="4E2794"/>
                </a:solidFill>
              </a:defRPr>
            </a:lvl2pPr>
            <a:lvl3pPr>
              <a:buClr>
                <a:srgbClr val="EFA61F"/>
              </a:buClr>
              <a:buFontTx/>
              <a:buChar char="-"/>
              <a:defRPr>
                <a:solidFill>
                  <a:schemeClr val="bg1">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Image 7" descr="logolong-EU.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2278" y="5804803"/>
            <a:ext cx="3308085" cy="829669"/>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2058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9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385206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08104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31F9D2B1-BBB6-4778-A009-C57C5B652507}" type="datetimeFigureOut">
              <a:rPr lang="fr-BE" smtClean="0"/>
              <a:t>06-09-2019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96264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31F9D2B1-BBB6-4778-A009-C57C5B652507}" type="datetimeFigureOut">
              <a:rPr lang="fr-BE" smtClean="0"/>
              <a:t>06-09-2019</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88440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31F9D2B1-BBB6-4778-A009-C57C5B652507}" type="datetimeFigureOut">
              <a:rPr lang="fr-BE" smtClean="0"/>
              <a:t>06-09-2019</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98980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9D2B1-BBB6-4778-A009-C57C5B652507}" type="datetimeFigureOut">
              <a:rPr lang="fr-BE" smtClean="0"/>
              <a:t>06-09-2019</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60548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F9D2B1-BBB6-4778-A009-C57C5B652507}" type="datetimeFigureOut">
              <a:rPr lang="fr-BE" smtClean="0"/>
              <a:t>06-09-2019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353751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F9D2B1-BBB6-4778-A009-C57C5B652507}" type="datetimeFigureOut">
              <a:rPr lang="fr-BE" smtClean="0"/>
              <a:t>06-09-2019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87381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9D2B1-BBB6-4778-A009-C57C5B652507}" type="datetimeFigureOut">
              <a:rPr lang="fr-BE" smtClean="0"/>
              <a:t>06-09-2019</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F7F70-7D06-4CAE-B17F-1768C85D18F3}" type="slidenum">
              <a:rPr lang="fr-BE" smtClean="0"/>
              <a:t>‹#›</a:t>
            </a:fld>
            <a:endParaRPr lang="fr-BE"/>
          </a:p>
        </p:txBody>
      </p:sp>
    </p:spTree>
    <p:extLst>
      <p:ext uri="{BB962C8B-B14F-4D97-AF65-F5344CB8AC3E}">
        <p14:creationId xmlns:p14="http://schemas.microsoft.com/office/powerpoint/2010/main" val="929464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5.tiff"/></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9.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eYTIgCUOWY&amp;feature=youtu.be" TargetMode="External"/><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596631"/>
            <a:ext cx="6423412" cy="1405641"/>
          </a:xfrm>
          <a:prstGeom prst="rect">
            <a:avLst/>
          </a:prstGeom>
          <a:noFill/>
        </p:spPr>
        <p:txBody>
          <a:bodyPr wrap="square" rtlCol="0">
            <a:spAutoFit/>
          </a:bodyPr>
          <a:lstStyle/>
          <a:p>
            <a:pPr algn="r"/>
            <a:r>
              <a:rPr lang="fr-BE" sz="4267" dirty="0">
                <a:solidFill>
                  <a:schemeClr val="bg1"/>
                </a:solidFill>
              </a:rPr>
              <a:t>Business </a:t>
            </a:r>
            <a:r>
              <a:rPr lang="fr-BE" sz="4267" dirty="0" err="1">
                <a:solidFill>
                  <a:schemeClr val="bg1"/>
                </a:solidFill>
              </a:rPr>
              <a:t>acceleration</a:t>
            </a:r>
            <a:r>
              <a:rPr lang="fr-BE" sz="4267" dirty="0">
                <a:solidFill>
                  <a:schemeClr val="bg1"/>
                </a:solidFill>
              </a:rPr>
              <a:t> services &amp; EIC </a:t>
            </a:r>
            <a:r>
              <a:rPr lang="fr-BE" sz="4267" dirty="0" err="1">
                <a:solidFill>
                  <a:schemeClr val="bg1"/>
                </a:solidFill>
              </a:rPr>
              <a:t>Community</a:t>
            </a:r>
            <a:endParaRPr lang="en-GB" sz="4267" dirty="0">
              <a:solidFill>
                <a:schemeClr val="bg1"/>
              </a:solidFill>
            </a:endParaRPr>
          </a:p>
        </p:txBody>
      </p:sp>
    </p:spTree>
    <p:extLst>
      <p:ext uri="{BB962C8B-B14F-4D97-AF65-F5344CB8AC3E}">
        <p14:creationId xmlns:p14="http://schemas.microsoft.com/office/powerpoint/2010/main" val="178502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47" y="883076"/>
            <a:ext cx="10493772" cy="936625"/>
          </a:xfrm>
        </p:spPr>
        <p:txBody>
          <a:bodyPr/>
          <a:lstStyle/>
          <a:p>
            <a:r>
              <a:rPr lang="fr-BE" dirty="0" smtClean="0"/>
              <a:t>EASME </a:t>
            </a:r>
            <a:r>
              <a:rPr lang="fr-BE" dirty="0" err="1" smtClean="0"/>
              <a:t>Website</a:t>
            </a:r>
            <a:r>
              <a:rPr lang="fr-BE" dirty="0"/>
              <a:t> </a:t>
            </a:r>
            <a:r>
              <a:rPr lang="fr-BE" dirty="0" smtClean="0"/>
              <a:t/>
            </a:r>
            <a:br>
              <a:rPr lang="fr-BE" dirty="0" smtClean="0"/>
            </a:br>
            <a:r>
              <a:rPr lang="fr-BE" sz="2400" dirty="0"/>
              <a:t>https</a:t>
            </a:r>
            <a:r>
              <a:rPr lang="fr-BE" sz="2400" dirty="0"/>
              <a:t>://ec.europa.eu/easme/en/eic-sme-instrument</a:t>
            </a:r>
            <a:endParaRPr lang="en-GB" sz="2400" dirty="0"/>
          </a:p>
        </p:txBody>
      </p:sp>
      <p:pic>
        <p:nvPicPr>
          <p:cNvPr id="4" name="Picture 3"/>
          <p:cNvPicPr>
            <a:picLocks noChangeAspect="1"/>
          </p:cNvPicPr>
          <p:nvPr/>
        </p:nvPicPr>
        <p:blipFill>
          <a:blip r:embed="rId2"/>
          <a:stretch>
            <a:fillRect/>
          </a:stretch>
        </p:blipFill>
        <p:spPr>
          <a:xfrm>
            <a:off x="407211" y="2129819"/>
            <a:ext cx="8127188" cy="4774952"/>
          </a:xfrm>
          <a:prstGeom prst="rect">
            <a:avLst/>
          </a:prstGeom>
        </p:spPr>
      </p:pic>
      <p:pic>
        <p:nvPicPr>
          <p:cNvPr id="5" name="Content Placeholder 4"/>
          <p:cNvPicPr>
            <a:picLocks noGrp="1" noChangeAspect="1"/>
          </p:cNvPicPr>
          <p:nvPr>
            <p:ph idx="1"/>
          </p:nvPr>
        </p:nvPicPr>
        <p:blipFill>
          <a:blip r:embed="rId3"/>
          <a:stretch>
            <a:fillRect/>
          </a:stretch>
        </p:blipFill>
        <p:spPr>
          <a:xfrm>
            <a:off x="1232686" y="4878188"/>
            <a:ext cx="6100332" cy="2268072"/>
          </a:xfrm>
          <a:prstGeom prst="rect">
            <a:avLst/>
          </a:prstGeom>
        </p:spPr>
      </p:pic>
      <p:sp>
        <p:nvSpPr>
          <p:cNvPr id="8" name="TextBox 7"/>
          <p:cNvSpPr txBox="1"/>
          <p:nvPr/>
        </p:nvSpPr>
        <p:spPr>
          <a:xfrm>
            <a:off x="407212" y="2129819"/>
            <a:ext cx="8370417" cy="584775"/>
          </a:xfrm>
          <a:prstGeom prst="rect">
            <a:avLst/>
          </a:prstGeom>
          <a:solidFill>
            <a:schemeClr val="bg1"/>
          </a:solidFill>
        </p:spPr>
        <p:txBody>
          <a:bodyPr wrap="square" rtlCol="0">
            <a:spAutoFit/>
          </a:bodyPr>
          <a:lstStyle/>
          <a:p>
            <a:r>
              <a:rPr lang="fr-BE" sz="3200" dirty="0" err="1">
                <a:solidFill>
                  <a:schemeClr val="bg2"/>
                </a:solidFill>
              </a:rPr>
              <a:t>Subscribe</a:t>
            </a:r>
            <a:r>
              <a:rPr lang="fr-BE" sz="3200" dirty="0">
                <a:solidFill>
                  <a:schemeClr val="bg2"/>
                </a:solidFill>
              </a:rPr>
              <a:t> to </a:t>
            </a:r>
            <a:r>
              <a:rPr lang="fr-BE" sz="3200" dirty="0" err="1">
                <a:solidFill>
                  <a:schemeClr val="bg2"/>
                </a:solidFill>
              </a:rPr>
              <a:t>our</a:t>
            </a:r>
            <a:r>
              <a:rPr lang="fr-BE" sz="3200" dirty="0">
                <a:solidFill>
                  <a:schemeClr val="bg2"/>
                </a:solidFill>
              </a:rPr>
              <a:t> NEWSLETTER!</a:t>
            </a:r>
            <a:endParaRPr lang="en-GB" sz="3200" dirty="0">
              <a:solidFill>
                <a:schemeClr val="bg2"/>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209" y="2745373"/>
            <a:ext cx="8573083" cy="409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07212" y="1954981"/>
            <a:ext cx="8573081" cy="4881804"/>
          </a:xfrm>
          <a:prstGeom prst="rect">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Tree>
    <p:extLst>
      <p:ext uri="{BB962C8B-B14F-4D97-AF65-F5344CB8AC3E}">
        <p14:creationId xmlns:p14="http://schemas.microsoft.com/office/powerpoint/2010/main" val="2948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98" y="632756"/>
            <a:ext cx="10493772" cy="936625"/>
          </a:xfrm>
        </p:spPr>
        <p:txBody>
          <a:bodyPr/>
          <a:lstStyle/>
          <a:p>
            <a:r>
              <a:rPr lang="fr-BE" dirty="0" smtClean="0"/>
              <a:t>How to </a:t>
            </a:r>
            <a:r>
              <a:rPr lang="fr-BE" dirty="0" err="1" smtClean="0"/>
              <a:t>apply</a:t>
            </a:r>
            <a:r>
              <a:rPr lang="fr-BE" dirty="0" smtClean="0"/>
              <a:t>?</a:t>
            </a:r>
            <a:endParaRPr lang="en-GB" dirty="0"/>
          </a:p>
        </p:txBody>
      </p:sp>
      <p:pic>
        <p:nvPicPr>
          <p:cNvPr id="6" name="Picture 5"/>
          <p:cNvPicPr>
            <a:picLocks noChangeAspect="1"/>
          </p:cNvPicPr>
          <p:nvPr/>
        </p:nvPicPr>
        <p:blipFill>
          <a:blip r:embed="rId2"/>
          <a:stretch>
            <a:fillRect/>
          </a:stretch>
        </p:blipFill>
        <p:spPr>
          <a:xfrm>
            <a:off x="418791" y="1569379"/>
            <a:ext cx="10012164" cy="5081484"/>
          </a:xfrm>
          <a:prstGeom prst="rect">
            <a:avLst/>
          </a:prstGeom>
          <a:ln w="25400">
            <a:solidFill>
              <a:schemeClr val="accent2"/>
            </a:solidFill>
          </a:ln>
        </p:spPr>
      </p:pic>
      <p:pic>
        <p:nvPicPr>
          <p:cNvPr id="4" name="Picture 3"/>
          <p:cNvPicPr>
            <a:picLocks noChangeAspect="1"/>
          </p:cNvPicPr>
          <p:nvPr/>
        </p:nvPicPr>
        <p:blipFill>
          <a:blip r:embed="rId3"/>
          <a:stretch>
            <a:fillRect/>
          </a:stretch>
        </p:blipFill>
        <p:spPr>
          <a:xfrm>
            <a:off x="5949958" y="795566"/>
            <a:ext cx="5942809" cy="1798780"/>
          </a:xfrm>
          <a:prstGeom prst="rect">
            <a:avLst/>
          </a:prstGeom>
          <a:ln w="22225">
            <a:solidFill>
              <a:schemeClr val="accent2"/>
            </a:solidFill>
          </a:ln>
        </p:spPr>
      </p:pic>
      <p:pic>
        <p:nvPicPr>
          <p:cNvPr id="7" name="Content Placeholder 4"/>
          <p:cNvPicPr>
            <a:picLocks noGrp="1" noChangeAspect="1"/>
          </p:cNvPicPr>
          <p:nvPr>
            <p:ph idx="1"/>
          </p:nvPr>
        </p:nvPicPr>
        <p:blipFill>
          <a:blip r:embed="rId4"/>
          <a:stretch>
            <a:fillRect/>
          </a:stretch>
        </p:blipFill>
        <p:spPr bwMode="auto">
          <a:xfrm>
            <a:off x="6835041" y="1694955"/>
            <a:ext cx="2792788" cy="10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8" name="Right Arrow 7"/>
          <p:cNvSpPr/>
          <p:nvPr/>
        </p:nvSpPr>
        <p:spPr>
          <a:xfrm rot="9328111">
            <a:off x="2172270" y="3084939"/>
            <a:ext cx="4689889" cy="319205"/>
          </a:xfrm>
          <a:prstGeom prst="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Tree>
    <p:extLst>
      <p:ext uri="{BB962C8B-B14F-4D97-AF65-F5344CB8AC3E}">
        <p14:creationId xmlns:p14="http://schemas.microsoft.com/office/powerpoint/2010/main" val="76824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2408238" y="955676"/>
            <a:ext cx="1841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Char char="•"/>
              <a:defRPr sz="2400" i="1">
                <a:solidFill>
                  <a:srgbClr val="0F5494"/>
                </a:solidFill>
                <a:latin typeface="Verdana" charset="0"/>
                <a:ea typeface="ＭＳ Ｐゴシック" charset="-128"/>
              </a:defRPr>
            </a:lvl1pPr>
            <a:lvl2pPr marL="37931725" indent="-37474525">
              <a:spcBef>
                <a:spcPct val="20000"/>
              </a:spcBef>
              <a:buClr>
                <a:srgbClr val="00AEF0"/>
              </a:buClr>
              <a:buChar char="•"/>
              <a:defRPr sz="2000" b="1">
                <a:solidFill>
                  <a:srgbClr val="0F5494"/>
                </a:solidFill>
                <a:latin typeface="Verdana" charset="0"/>
                <a:ea typeface="ＭＳ Ｐゴシック" charset="-128"/>
              </a:defRPr>
            </a:lvl2pPr>
            <a:lvl3pPr marL="1143000" indent="-228600">
              <a:spcBef>
                <a:spcPct val="20000"/>
              </a:spcBef>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Tx/>
              <a:buFontTx/>
              <a:buNone/>
            </a:pPr>
            <a:endParaRPr lang="en-US" altLang="fr-FR" sz="7600" i="0">
              <a:solidFill>
                <a:srgbClr val="FFD624"/>
              </a:solidFill>
            </a:endParaRPr>
          </a:p>
        </p:txBody>
      </p:sp>
      <p:sp>
        <p:nvSpPr>
          <p:cNvPr id="4" name="Titre 1"/>
          <p:cNvSpPr txBox="1">
            <a:spLocks/>
          </p:cNvSpPr>
          <p:nvPr/>
        </p:nvSpPr>
        <p:spPr>
          <a:xfrm>
            <a:off x="-419168" y="4306473"/>
            <a:ext cx="5931694" cy="702469"/>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r"/>
            <a:r>
              <a:rPr lang="en-GB" sz="3600" dirty="0" smtClean="0">
                <a:solidFill>
                  <a:schemeClr val="bg1"/>
                </a:solidFill>
              </a:rPr>
              <a:t>EIC Business Community </a:t>
            </a:r>
          </a:p>
          <a:p>
            <a:pPr algn="r"/>
            <a:r>
              <a:rPr lang="en-GB" sz="3600" dirty="0" smtClean="0">
                <a:solidFill>
                  <a:srgbClr val="FF0000"/>
                </a:solidFill>
              </a:rPr>
              <a:t>Platform</a:t>
            </a:r>
          </a:p>
          <a:p>
            <a:pPr algn="r"/>
            <a:endParaRPr lang="en-GB" sz="2800" dirty="0">
              <a:solidFill>
                <a:srgbClr val="FF0000"/>
              </a:solidFill>
            </a:endParaRPr>
          </a:p>
        </p:txBody>
      </p:sp>
    </p:spTree>
    <p:extLst>
      <p:ext uri="{BB962C8B-B14F-4D97-AF65-F5344CB8AC3E}">
        <p14:creationId xmlns:p14="http://schemas.microsoft.com/office/powerpoint/2010/main" val="132880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383" y="928477"/>
            <a:ext cx="10493772" cy="936625"/>
          </a:xfrm>
        </p:spPr>
        <p:txBody>
          <a:bodyPr/>
          <a:lstStyle/>
          <a:p>
            <a:r>
              <a:rPr lang="en-GB" b="1" dirty="0"/>
              <a:t>The EIC </a:t>
            </a:r>
            <a:r>
              <a:rPr lang="en-GB" b="1" dirty="0" smtClean="0"/>
              <a:t>Business Community</a:t>
            </a:r>
            <a:endParaRPr lang="en-GB" b="1" dirty="0"/>
          </a:p>
        </p:txBody>
      </p:sp>
      <p:sp>
        <p:nvSpPr>
          <p:cNvPr id="6" name="Content Placeholder 3">
            <a:extLst>
              <a:ext uri="{FF2B5EF4-FFF2-40B4-BE49-F238E27FC236}">
                <a16:creationId xmlns:a16="http://schemas.microsoft.com/office/drawing/2014/main" id="{47EB0E66-B3A7-4CCC-8D24-EEEB6C4324DB}"/>
              </a:ext>
            </a:extLst>
          </p:cNvPr>
          <p:cNvSpPr txBox="1">
            <a:spLocks/>
          </p:cNvSpPr>
          <p:nvPr/>
        </p:nvSpPr>
        <p:spPr bwMode="auto">
          <a:xfrm>
            <a:off x="2329159" y="2204864"/>
            <a:ext cx="7859216" cy="3384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F5494"/>
              </a:buClr>
              <a:buSzPct val="120000"/>
              <a:buFontTx/>
              <a:buNone/>
              <a:defRPr sz="2000" b="0" i="0" cap="none">
                <a:solidFill>
                  <a:schemeClr val="bg1">
                    <a:lumMod val="50000"/>
                  </a:schemeClr>
                </a:solidFill>
                <a:latin typeface="+mn-lt"/>
                <a:ea typeface="ＭＳ Ｐゴシック" charset="-128"/>
                <a:cs typeface="+mn-cs"/>
              </a:defRPr>
            </a:lvl1pPr>
            <a:lvl2pPr marL="742950" indent="-285750" algn="l" rtl="0" eaLnBrk="0" fontAlgn="base" hangingPunct="0">
              <a:spcBef>
                <a:spcPct val="20000"/>
              </a:spcBef>
              <a:spcAft>
                <a:spcPct val="0"/>
              </a:spcAft>
              <a:buClr>
                <a:srgbClr val="EFA61F"/>
              </a:buClr>
              <a:buChar char="•"/>
              <a:defRPr sz="2000" b="0" i="0">
                <a:solidFill>
                  <a:srgbClr val="4E2794"/>
                </a:solidFill>
                <a:latin typeface="+mn-lt"/>
                <a:ea typeface="ＭＳ Ｐゴシック" pitchFamily="4" charset="-128"/>
              </a:defRPr>
            </a:lvl2pPr>
            <a:lvl3pPr marL="1143000" indent="-228600" algn="l" rtl="0" eaLnBrk="0" fontAlgn="base" hangingPunct="0">
              <a:spcBef>
                <a:spcPct val="20000"/>
              </a:spcBef>
              <a:spcAft>
                <a:spcPct val="0"/>
              </a:spcAft>
              <a:buClr>
                <a:srgbClr val="EFA61F"/>
              </a:buClr>
              <a:buFontTx/>
              <a:buChar char="-"/>
              <a:defRPr sz="1400">
                <a:solidFill>
                  <a:schemeClr val="bg1">
                    <a:lumMod val="50000"/>
                  </a:schemeClr>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1600" dirty="0">
                <a:solidFill>
                  <a:schemeClr val="tx1"/>
                </a:solidFill>
              </a:rPr>
              <a:t>The </a:t>
            </a:r>
            <a:r>
              <a:rPr lang="en-US" sz="1600" b="1" dirty="0" smtClean="0">
                <a:solidFill>
                  <a:schemeClr val="tx1"/>
                </a:solidFill>
              </a:rPr>
              <a:t>EIC Business Community </a:t>
            </a:r>
            <a:r>
              <a:rPr lang="en-US" sz="1600" dirty="0">
                <a:solidFill>
                  <a:schemeClr val="tx1"/>
                </a:solidFill>
              </a:rPr>
              <a:t>is a comprehensive online platform designed to connect companies, investors and partners involved with the EIC pilot.</a:t>
            </a:r>
          </a:p>
          <a:p>
            <a:r>
              <a:rPr lang="en-US" sz="1600" dirty="0"/>
              <a:t> </a:t>
            </a:r>
          </a:p>
          <a:p>
            <a:r>
              <a:rPr lang="en-US" sz="1600" b="1" dirty="0">
                <a:solidFill>
                  <a:srgbClr val="4E2794"/>
                </a:solidFill>
              </a:rPr>
              <a:t>What can you find on the EIC Community?</a:t>
            </a:r>
            <a:endParaRPr lang="en-US" sz="1600" dirty="0">
              <a:solidFill>
                <a:srgbClr val="4E2794"/>
              </a:solidFill>
            </a:endParaRPr>
          </a:p>
          <a:p>
            <a:r>
              <a:rPr lang="en-US" sz="1600" b="1" dirty="0"/>
              <a:t> </a:t>
            </a:r>
            <a:endParaRPr lang="en-US" sz="1600" dirty="0"/>
          </a:p>
          <a:p>
            <a:pPr marL="342900" indent="-342900">
              <a:buFont typeface="Arial" panose="020B0604020202020204" pitchFamily="34" charset="0"/>
              <a:buChar char="•"/>
            </a:pPr>
            <a:r>
              <a:rPr lang="en-US" sz="1600" dirty="0">
                <a:solidFill>
                  <a:schemeClr val="tx1"/>
                </a:solidFill>
              </a:rPr>
              <a:t>Get support from peers and the SME’s eco-system, overcoming physical </a:t>
            </a:r>
            <a:r>
              <a:rPr lang="en-US" sz="1600" dirty="0" smtClean="0">
                <a:solidFill>
                  <a:schemeClr val="tx1"/>
                </a:solidFill>
              </a:rPr>
              <a:t>distances</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Share experiences and </a:t>
            </a:r>
            <a:r>
              <a:rPr lang="en-US" sz="1600" dirty="0" smtClean="0">
                <a:solidFill>
                  <a:schemeClr val="tx1"/>
                </a:solidFill>
              </a:rPr>
              <a:t>knowledge</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Co-create </a:t>
            </a:r>
            <a:r>
              <a:rPr lang="en-US" sz="1600" dirty="0" smtClean="0">
                <a:solidFill>
                  <a:schemeClr val="tx1"/>
                </a:solidFill>
              </a:rPr>
              <a:t>knowledge</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Explore business opportunities and expand your business </a:t>
            </a:r>
            <a:r>
              <a:rPr lang="en-US" sz="1600" dirty="0" smtClean="0">
                <a:solidFill>
                  <a:schemeClr val="tx1"/>
                </a:solidFill>
              </a:rPr>
              <a:t>network</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Self-</a:t>
            </a:r>
            <a:r>
              <a:rPr lang="en-US" sz="1600" dirty="0" err="1">
                <a:solidFill>
                  <a:schemeClr val="tx1"/>
                </a:solidFill>
              </a:rPr>
              <a:t>organise</a:t>
            </a:r>
            <a:r>
              <a:rPr lang="en-US" sz="1600" dirty="0">
                <a:solidFill>
                  <a:schemeClr val="tx1"/>
                </a:solidFill>
              </a:rPr>
              <a:t> online events and learning </a:t>
            </a:r>
            <a:r>
              <a:rPr lang="en-US" sz="1600" dirty="0" smtClean="0">
                <a:solidFill>
                  <a:schemeClr val="tx1"/>
                </a:solidFill>
              </a:rPr>
              <a:t>opportunities</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Get access to Business Acceleration Services, such as matching partners and investors</a:t>
            </a:r>
          </a:p>
          <a:p>
            <a:endParaRPr lang="de-DE" sz="1600" dirty="0">
              <a:solidFill>
                <a:schemeClr val="tx1"/>
              </a:solidFill>
            </a:endParaRPr>
          </a:p>
        </p:txBody>
      </p:sp>
      <p:sp>
        <p:nvSpPr>
          <p:cNvPr id="5" name="Rectangle 4">
            <a:extLst>
              <a:ext uri="{FF2B5EF4-FFF2-40B4-BE49-F238E27FC236}">
                <a16:creationId xmlns:a16="http://schemas.microsoft.com/office/drawing/2014/main" id="{AE94EAD1-FD6B-F04C-B57F-CF8B5FA946DC}"/>
              </a:ext>
            </a:extLst>
          </p:cNvPr>
          <p:cNvSpPr/>
          <p:nvPr/>
        </p:nvSpPr>
        <p:spPr>
          <a:xfrm>
            <a:off x="2351584" y="1732688"/>
            <a:ext cx="7992888" cy="369332"/>
          </a:xfrm>
          <a:prstGeom prst="rect">
            <a:avLst/>
          </a:prstGeom>
        </p:spPr>
        <p:txBody>
          <a:bodyPr wrap="square">
            <a:spAutoFit/>
          </a:bodyPr>
          <a:lstStyle/>
          <a:p>
            <a:r>
              <a:rPr lang="de-DE" b="1" dirty="0" smtClean="0">
                <a:solidFill>
                  <a:srgbClr val="ED6E1F"/>
                </a:solidFill>
              </a:rPr>
              <a:t>www.community-smei.easme-web.eu</a:t>
            </a:r>
            <a:endParaRPr lang="de-DE" b="1" dirty="0">
              <a:solidFill>
                <a:srgbClr val="ED6E1F"/>
              </a:solidFill>
            </a:endParaRPr>
          </a:p>
        </p:txBody>
      </p:sp>
      <p:pic>
        <p:nvPicPr>
          <p:cNvPr id="3" name="Picture 2"/>
          <p:cNvPicPr>
            <a:picLocks noChangeAspect="1"/>
          </p:cNvPicPr>
          <p:nvPr/>
        </p:nvPicPr>
        <p:blipFill>
          <a:blip r:embed="rId3"/>
          <a:stretch>
            <a:fillRect/>
          </a:stretch>
        </p:blipFill>
        <p:spPr>
          <a:xfrm>
            <a:off x="2105347" y="5461751"/>
            <a:ext cx="8239125" cy="1076325"/>
          </a:xfrm>
          <a:prstGeom prst="rect">
            <a:avLst/>
          </a:prstGeom>
        </p:spPr>
      </p:pic>
      <p:sp>
        <p:nvSpPr>
          <p:cNvPr id="4" name="TextBox 3"/>
          <p:cNvSpPr txBox="1"/>
          <p:nvPr/>
        </p:nvSpPr>
        <p:spPr>
          <a:xfrm>
            <a:off x="1045263" y="5903171"/>
            <a:ext cx="1389185" cy="369332"/>
          </a:xfrm>
          <a:prstGeom prst="rect">
            <a:avLst/>
          </a:prstGeom>
          <a:noFill/>
        </p:spPr>
        <p:txBody>
          <a:bodyPr wrap="square" rtlCol="0">
            <a:spAutoFit/>
          </a:bodyPr>
          <a:lstStyle/>
          <a:p>
            <a:r>
              <a:rPr lang="fr-BE" dirty="0" smtClean="0">
                <a:solidFill>
                  <a:srgbClr val="FF0000"/>
                </a:solidFill>
              </a:rPr>
              <a:t>May 2018</a:t>
            </a:r>
            <a:endParaRPr lang="fr-BE" dirty="0">
              <a:solidFill>
                <a:srgbClr val="FF0000"/>
              </a:solidFill>
            </a:endParaRPr>
          </a:p>
        </p:txBody>
      </p:sp>
    </p:spTree>
    <p:extLst>
      <p:ext uri="{BB962C8B-B14F-4D97-AF65-F5344CB8AC3E}">
        <p14:creationId xmlns:p14="http://schemas.microsoft.com/office/powerpoint/2010/main" val="176474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293" y="565170"/>
            <a:ext cx="10493772" cy="936625"/>
          </a:xfrm>
        </p:spPr>
        <p:txBody>
          <a:bodyPr>
            <a:normAutofit/>
          </a:bodyPr>
          <a:lstStyle/>
          <a:p>
            <a:r>
              <a:rPr lang="en-GB" b="1" dirty="0"/>
              <a:t>Stay up to date with news </a:t>
            </a:r>
            <a:r>
              <a:rPr lang="en-GB" b="1" dirty="0" smtClean="0"/>
              <a:t>&amp; </a:t>
            </a:r>
            <a:r>
              <a:rPr lang="en-GB" b="1" dirty="0"/>
              <a:t>stories</a:t>
            </a:r>
          </a:p>
        </p:txBody>
      </p:sp>
      <p:pic>
        <p:nvPicPr>
          <p:cNvPr id="4" name="Picture 3"/>
          <p:cNvPicPr>
            <a:picLocks noChangeAspect="1"/>
          </p:cNvPicPr>
          <p:nvPr/>
        </p:nvPicPr>
        <p:blipFill rotWithShape="1">
          <a:blip r:embed="rId3"/>
          <a:srcRect t="1959" b="1"/>
          <a:stretch/>
        </p:blipFill>
        <p:spPr>
          <a:xfrm>
            <a:off x="3147660" y="1248508"/>
            <a:ext cx="5427936" cy="5451230"/>
          </a:xfrm>
          <a:prstGeom prst="rect">
            <a:avLst/>
          </a:prstGeom>
        </p:spPr>
      </p:pic>
      <p:pic>
        <p:nvPicPr>
          <p:cNvPr id="3" name="Picture 2"/>
          <p:cNvPicPr>
            <a:picLocks noChangeAspect="1"/>
          </p:cNvPicPr>
          <p:nvPr/>
        </p:nvPicPr>
        <p:blipFill>
          <a:blip r:embed="rId4"/>
          <a:stretch>
            <a:fillRect/>
          </a:stretch>
        </p:blipFill>
        <p:spPr>
          <a:xfrm>
            <a:off x="9953054" y="5377571"/>
            <a:ext cx="1228725" cy="714375"/>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6482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739" y="554125"/>
            <a:ext cx="7199727" cy="936625"/>
          </a:xfrm>
        </p:spPr>
        <p:txBody>
          <a:bodyPr>
            <a:normAutofit/>
          </a:bodyPr>
          <a:lstStyle/>
          <a:p>
            <a:r>
              <a:rPr lang="en-GB" b="1" dirty="0"/>
              <a:t>Connect </a:t>
            </a:r>
            <a:r>
              <a:rPr lang="en-GB" b="1" dirty="0" smtClean="0"/>
              <a:t>&amp; </a:t>
            </a:r>
            <a:r>
              <a:rPr lang="en-GB" b="1" dirty="0"/>
              <a:t>share in groups</a:t>
            </a:r>
          </a:p>
        </p:txBody>
      </p:sp>
      <p:pic>
        <p:nvPicPr>
          <p:cNvPr id="3" name="Picture 2"/>
          <p:cNvPicPr>
            <a:picLocks noChangeAspect="1"/>
          </p:cNvPicPr>
          <p:nvPr/>
        </p:nvPicPr>
        <p:blipFill>
          <a:blip r:embed="rId3"/>
          <a:stretch>
            <a:fillRect/>
          </a:stretch>
        </p:blipFill>
        <p:spPr>
          <a:xfrm>
            <a:off x="2946402" y="1265300"/>
            <a:ext cx="4984260" cy="5331721"/>
          </a:xfrm>
          <a:prstGeom prst="rect">
            <a:avLst/>
          </a:prstGeom>
        </p:spPr>
      </p:pic>
      <p:pic>
        <p:nvPicPr>
          <p:cNvPr id="4" name="Picture 3"/>
          <p:cNvPicPr>
            <a:picLocks noChangeAspect="1"/>
          </p:cNvPicPr>
          <p:nvPr/>
        </p:nvPicPr>
        <p:blipFill>
          <a:blip r:embed="rId4"/>
          <a:stretch>
            <a:fillRect/>
          </a:stretch>
        </p:blipFill>
        <p:spPr>
          <a:xfrm>
            <a:off x="9986392" y="5496634"/>
            <a:ext cx="1162050" cy="476250"/>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64220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945" y="621133"/>
            <a:ext cx="10493772" cy="936625"/>
          </a:xfrm>
        </p:spPr>
        <p:txBody>
          <a:bodyPr/>
          <a:lstStyle/>
          <a:p>
            <a:r>
              <a:rPr lang="en-GB" b="1" dirty="0"/>
              <a:t>Events</a:t>
            </a:r>
          </a:p>
        </p:txBody>
      </p:sp>
      <p:pic>
        <p:nvPicPr>
          <p:cNvPr id="3" name="Picture 2"/>
          <p:cNvPicPr>
            <a:picLocks noChangeAspect="1"/>
          </p:cNvPicPr>
          <p:nvPr/>
        </p:nvPicPr>
        <p:blipFill>
          <a:blip r:embed="rId3"/>
          <a:stretch>
            <a:fillRect/>
          </a:stretch>
        </p:blipFill>
        <p:spPr>
          <a:xfrm>
            <a:off x="9924481" y="5506159"/>
            <a:ext cx="1285875" cy="457200"/>
          </a:xfrm>
          <a:prstGeom prst="rect">
            <a:avLst/>
          </a:prstGeom>
        </p:spPr>
      </p:pic>
      <p:pic>
        <p:nvPicPr>
          <p:cNvPr id="4" name="Picture 3"/>
          <p:cNvPicPr>
            <a:picLocks noChangeAspect="1"/>
          </p:cNvPicPr>
          <p:nvPr/>
        </p:nvPicPr>
        <p:blipFill rotWithShape="1">
          <a:blip r:embed="rId4"/>
          <a:srcRect l="1" r="106" b="2321"/>
          <a:stretch/>
        </p:blipFill>
        <p:spPr>
          <a:xfrm>
            <a:off x="2877925" y="807329"/>
            <a:ext cx="4859306" cy="5813280"/>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4979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791" y="713601"/>
            <a:ext cx="10493772" cy="936625"/>
          </a:xfrm>
        </p:spPr>
        <p:txBody>
          <a:bodyPr/>
          <a:lstStyle/>
          <a:p>
            <a:r>
              <a:rPr lang="en-GB" b="1" dirty="0"/>
              <a:t>Events</a:t>
            </a:r>
          </a:p>
        </p:txBody>
      </p:sp>
      <p:pic>
        <p:nvPicPr>
          <p:cNvPr id="7" name="Picture 6"/>
          <p:cNvPicPr>
            <a:picLocks noChangeAspect="1"/>
          </p:cNvPicPr>
          <p:nvPr/>
        </p:nvPicPr>
        <p:blipFill>
          <a:blip r:embed="rId3"/>
          <a:stretch>
            <a:fillRect/>
          </a:stretch>
        </p:blipFill>
        <p:spPr>
          <a:xfrm>
            <a:off x="10041264" y="5479781"/>
            <a:ext cx="1285875" cy="457200"/>
          </a:xfrm>
          <a:prstGeom prst="rect">
            <a:avLst/>
          </a:prstGeom>
        </p:spPr>
      </p:pic>
      <p:pic>
        <p:nvPicPr>
          <p:cNvPr id="3" name="Picture 2"/>
          <p:cNvPicPr>
            <a:picLocks noChangeAspect="1"/>
          </p:cNvPicPr>
          <p:nvPr/>
        </p:nvPicPr>
        <p:blipFill>
          <a:blip r:embed="rId4"/>
          <a:stretch>
            <a:fillRect/>
          </a:stretch>
        </p:blipFill>
        <p:spPr>
          <a:xfrm>
            <a:off x="3190917" y="906358"/>
            <a:ext cx="4480121" cy="5677777"/>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4405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7EB0E66-B3A7-4CCC-8D24-EEEB6C4324DB}"/>
              </a:ext>
            </a:extLst>
          </p:cNvPr>
          <p:cNvSpPr txBox="1">
            <a:spLocks/>
          </p:cNvSpPr>
          <p:nvPr/>
        </p:nvSpPr>
        <p:spPr bwMode="auto">
          <a:xfrm>
            <a:off x="1522420" y="3934962"/>
            <a:ext cx="8822052" cy="341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F5494"/>
              </a:buClr>
              <a:buSzPct val="120000"/>
              <a:buFontTx/>
              <a:buNone/>
              <a:defRPr sz="2000" b="0" i="0" cap="none">
                <a:solidFill>
                  <a:schemeClr val="bg1">
                    <a:lumMod val="50000"/>
                  </a:schemeClr>
                </a:solidFill>
                <a:latin typeface="+mn-lt"/>
                <a:ea typeface="ＭＳ Ｐゴシック" charset="-128"/>
                <a:cs typeface="+mn-cs"/>
              </a:defRPr>
            </a:lvl1pPr>
            <a:lvl2pPr marL="742950" indent="-285750" algn="l" rtl="0" eaLnBrk="0" fontAlgn="base" hangingPunct="0">
              <a:spcBef>
                <a:spcPct val="20000"/>
              </a:spcBef>
              <a:spcAft>
                <a:spcPct val="0"/>
              </a:spcAft>
              <a:buClr>
                <a:srgbClr val="EFA61F"/>
              </a:buClr>
              <a:buChar char="•"/>
              <a:defRPr sz="2000" b="0" i="0">
                <a:solidFill>
                  <a:srgbClr val="4E2794"/>
                </a:solidFill>
                <a:latin typeface="+mn-lt"/>
                <a:ea typeface="ＭＳ Ｐゴシック" pitchFamily="4" charset="-128"/>
              </a:defRPr>
            </a:lvl2pPr>
            <a:lvl3pPr marL="1143000" indent="-228600" algn="l" rtl="0" eaLnBrk="0" fontAlgn="base" hangingPunct="0">
              <a:spcBef>
                <a:spcPct val="20000"/>
              </a:spcBef>
              <a:spcAft>
                <a:spcPct val="0"/>
              </a:spcAft>
              <a:buClr>
                <a:srgbClr val="EFA61F"/>
              </a:buClr>
              <a:buFontTx/>
              <a:buChar char="-"/>
              <a:defRPr sz="1400">
                <a:solidFill>
                  <a:schemeClr val="bg1">
                    <a:lumMod val="50000"/>
                  </a:schemeClr>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1800" dirty="0" err="1">
                <a:solidFill>
                  <a:schemeClr val="tx1"/>
                </a:solidFill>
              </a:rPr>
              <a:t>ScaleUp</a:t>
            </a:r>
            <a:r>
              <a:rPr lang="en-US" sz="1800" dirty="0">
                <a:solidFill>
                  <a:schemeClr val="tx1"/>
                </a:solidFill>
              </a:rPr>
              <a:t> EU is a major part of the new EIC Community platform. It’s an online matching tool designed to connect investors and SME companies funded by the EIC pilot.</a:t>
            </a:r>
          </a:p>
          <a:p>
            <a:endParaRPr lang="en-US" sz="1800" kern="0" dirty="0"/>
          </a:p>
          <a:p>
            <a:pPr>
              <a:spcBef>
                <a:spcPts val="0"/>
              </a:spcBef>
            </a:pPr>
            <a:r>
              <a:rPr lang="en-US" sz="1800" b="1" dirty="0">
                <a:solidFill>
                  <a:srgbClr val="4E2794"/>
                </a:solidFill>
              </a:rPr>
              <a:t>What can you do on </a:t>
            </a:r>
            <a:r>
              <a:rPr lang="en-US" sz="1800" b="1" dirty="0" err="1">
                <a:solidFill>
                  <a:srgbClr val="4E2794"/>
                </a:solidFill>
              </a:rPr>
              <a:t>ScaleUP</a:t>
            </a:r>
            <a:r>
              <a:rPr lang="en-US" sz="1800" b="1" dirty="0">
                <a:solidFill>
                  <a:srgbClr val="4E2794"/>
                </a:solidFill>
              </a:rPr>
              <a:t> EU</a:t>
            </a:r>
            <a:r>
              <a:rPr lang="en-US" sz="1800" b="1" dirty="0" smtClean="0">
                <a:solidFill>
                  <a:srgbClr val="4E2794"/>
                </a:solidFill>
              </a:rPr>
              <a:t>?</a:t>
            </a:r>
            <a:endParaRPr lang="en-US" sz="1800" dirty="0" smtClean="0">
              <a:solidFill>
                <a:srgbClr val="4E2794"/>
              </a:solidFill>
            </a:endParaRPr>
          </a:p>
          <a:p>
            <a:pPr marL="285744" indent="-285744">
              <a:spcBef>
                <a:spcPts val="0"/>
              </a:spcBef>
              <a:buFont typeface="Arial" panose="020B0604020202020204" pitchFamily="34" charset="0"/>
              <a:buChar char="•"/>
            </a:pPr>
            <a:r>
              <a:rPr lang="en-US" sz="1800" dirty="0" smtClean="0">
                <a:solidFill>
                  <a:schemeClr val="tx1"/>
                </a:solidFill>
              </a:rPr>
              <a:t>Access an automatic matchmaking tool based on investor and company profiles</a:t>
            </a:r>
          </a:p>
          <a:p>
            <a:pPr marL="285744" indent="-285744">
              <a:spcBef>
                <a:spcPts val="0"/>
              </a:spcBef>
              <a:buFont typeface="Arial" panose="020B0604020202020204" pitchFamily="34" charset="0"/>
              <a:buChar char="•"/>
            </a:pPr>
            <a:r>
              <a:rPr lang="en-US" sz="1800" dirty="0" smtClean="0">
                <a:solidFill>
                  <a:schemeClr val="tx1"/>
                </a:solidFill>
              </a:rPr>
              <a:t>Visualize </a:t>
            </a:r>
            <a:r>
              <a:rPr lang="en-US" sz="1800" dirty="0">
                <a:solidFill>
                  <a:schemeClr val="tx1"/>
                </a:solidFill>
              </a:rPr>
              <a:t>key information to assess potential partners and launch contacts via the platform</a:t>
            </a:r>
          </a:p>
          <a:p>
            <a:pPr marL="285744" indent="-285744">
              <a:spcBef>
                <a:spcPts val="0"/>
              </a:spcBef>
              <a:buFont typeface="Arial" panose="020B0604020202020204" pitchFamily="34" charset="0"/>
              <a:buChar char="•"/>
            </a:pPr>
            <a:r>
              <a:rPr lang="en-US" sz="1800" dirty="0">
                <a:solidFill>
                  <a:schemeClr val="tx1"/>
                </a:solidFill>
              </a:rPr>
              <a:t>Access a tool that assures confidentiality and mutual trust building, by allowing public or an anonymous profiles</a:t>
            </a:r>
          </a:p>
          <a:p>
            <a:endParaRPr lang="de-DE" sz="1800" kern="0" dirty="0"/>
          </a:p>
        </p:txBody>
      </p:sp>
      <p:sp>
        <p:nvSpPr>
          <p:cNvPr id="5" name="Rectangle 4">
            <a:extLst>
              <a:ext uri="{FF2B5EF4-FFF2-40B4-BE49-F238E27FC236}">
                <a16:creationId xmlns:a16="http://schemas.microsoft.com/office/drawing/2014/main" id="{541B1DAD-D55C-8B44-B738-81D0365E4B70}"/>
              </a:ext>
            </a:extLst>
          </p:cNvPr>
          <p:cNvSpPr/>
          <p:nvPr/>
        </p:nvSpPr>
        <p:spPr>
          <a:xfrm>
            <a:off x="1540958" y="3489149"/>
            <a:ext cx="7992888" cy="369332"/>
          </a:xfrm>
          <a:prstGeom prst="rect">
            <a:avLst/>
          </a:prstGeom>
        </p:spPr>
        <p:txBody>
          <a:bodyPr wrap="square">
            <a:spAutoFit/>
          </a:bodyPr>
          <a:lstStyle/>
          <a:p>
            <a:r>
              <a:rPr lang="de-DE" b="1" dirty="0" err="1">
                <a:solidFill>
                  <a:srgbClr val="ED6E1F"/>
                </a:solidFill>
              </a:rPr>
              <a:t>scaleup-smei.easme-web.eu</a:t>
            </a:r>
            <a:endParaRPr lang="de-DE" b="1" dirty="0">
              <a:solidFill>
                <a:srgbClr val="ED6E1F"/>
              </a:solidFill>
            </a:endParaRPr>
          </a:p>
        </p:txBody>
      </p:sp>
      <p:sp>
        <p:nvSpPr>
          <p:cNvPr id="7" name="Title 1"/>
          <p:cNvSpPr txBox="1">
            <a:spLocks/>
          </p:cNvSpPr>
          <p:nvPr/>
        </p:nvSpPr>
        <p:spPr>
          <a:xfrm>
            <a:off x="1857339" y="824736"/>
            <a:ext cx="8487133" cy="98351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800" kern="1200">
                <a:solidFill>
                  <a:srgbClr val="4E2794"/>
                </a:solidFill>
                <a:latin typeface="+mj-lt"/>
                <a:ea typeface="+mj-ea"/>
                <a:cs typeface="+mj-cs"/>
              </a:defRPr>
            </a:lvl1pPr>
          </a:lstStyle>
          <a:p>
            <a:r>
              <a:rPr lang="en-GB" b="1" dirty="0" smtClean="0"/>
              <a:t>You want to </a:t>
            </a:r>
            <a:r>
              <a:rPr lang="en-GB" b="1" dirty="0"/>
              <a:t>f</a:t>
            </a:r>
            <a:r>
              <a:rPr lang="en-GB" b="1" dirty="0" smtClean="0"/>
              <a:t>ind an investor? Or to invest? </a:t>
            </a:r>
          </a:p>
          <a:p>
            <a:endParaRPr lang="en-GB" b="1" dirty="0"/>
          </a:p>
          <a:p>
            <a:r>
              <a:rPr lang="en-GB" b="1" dirty="0" smtClean="0"/>
              <a:t>		Think: “Financial Group” and “</a:t>
            </a:r>
            <a:r>
              <a:rPr lang="en-GB" b="1" dirty="0" err="1" smtClean="0"/>
              <a:t>ScaleUp</a:t>
            </a:r>
            <a:r>
              <a:rPr lang="en-GB" b="1" dirty="0" smtClean="0"/>
              <a:t> EU”</a:t>
            </a:r>
            <a:endParaRPr lang="en-GB" b="1" dirty="0"/>
          </a:p>
        </p:txBody>
      </p:sp>
      <p:sp>
        <p:nvSpPr>
          <p:cNvPr id="8" name="Rectangle 7">
            <a:extLst>
              <a:ext uri="{FF2B5EF4-FFF2-40B4-BE49-F238E27FC236}">
                <a16:creationId xmlns:a16="http://schemas.microsoft.com/office/drawing/2014/main" id="{541B1DAD-D55C-8B44-B738-81D0365E4B70}"/>
              </a:ext>
            </a:extLst>
          </p:cNvPr>
          <p:cNvSpPr/>
          <p:nvPr/>
        </p:nvSpPr>
        <p:spPr>
          <a:xfrm>
            <a:off x="1540958" y="1886912"/>
            <a:ext cx="7992888" cy="369332"/>
          </a:xfrm>
          <a:prstGeom prst="rect">
            <a:avLst/>
          </a:prstGeom>
        </p:spPr>
        <p:txBody>
          <a:bodyPr wrap="square">
            <a:spAutoFit/>
          </a:bodyPr>
          <a:lstStyle/>
          <a:p>
            <a:r>
              <a:rPr lang="de-DE" b="1" dirty="0" smtClean="0">
                <a:solidFill>
                  <a:srgbClr val="ED6E1F"/>
                </a:solidFill>
              </a:rPr>
              <a:t>https://community-smei.easme-web.eu/financial-development</a:t>
            </a:r>
            <a:endParaRPr lang="de-DE" b="1" dirty="0">
              <a:solidFill>
                <a:srgbClr val="ED6E1F"/>
              </a:solidFill>
            </a:endParaRPr>
          </a:p>
        </p:txBody>
      </p:sp>
      <p:pic>
        <p:nvPicPr>
          <p:cNvPr id="3" name="Picture 2"/>
          <p:cNvPicPr>
            <a:picLocks noChangeAspect="1"/>
          </p:cNvPicPr>
          <p:nvPr/>
        </p:nvPicPr>
        <p:blipFill>
          <a:blip r:embed="rId3"/>
          <a:stretch>
            <a:fillRect/>
          </a:stretch>
        </p:blipFill>
        <p:spPr>
          <a:xfrm>
            <a:off x="3906089" y="2270762"/>
            <a:ext cx="2067244" cy="1141906"/>
          </a:xfrm>
          <a:prstGeom prst="rect">
            <a:avLst/>
          </a:prstGeom>
        </p:spPr>
      </p:pic>
    </p:spTree>
    <p:extLst>
      <p:ext uri="{BB962C8B-B14F-4D97-AF65-F5344CB8AC3E}">
        <p14:creationId xmlns:p14="http://schemas.microsoft.com/office/powerpoint/2010/main" val="3994728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542" y="826616"/>
            <a:ext cx="10493772" cy="936625"/>
          </a:xfrm>
        </p:spPr>
        <p:txBody>
          <a:bodyPr/>
          <a:lstStyle/>
          <a:p>
            <a:r>
              <a:rPr lang="en-GB" b="1" dirty="0"/>
              <a:t>Showcase your company</a:t>
            </a:r>
          </a:p>
        </p:txBody>
      </p:sp>
      <p:pic>
        <p:nvPicPr>
          <p:cNvPr id="3" name="Picture 2"/>
          <p:cNvPicPr>
            <a:picLocks noChangeAspect="1"/>
          </p:cNvPicPr>
          <p:nvPr/>
        </p:nvPicPr>
        <p:blipFill>
          <a:blip r:embed="rId3"/>
          <a:stretch>
            <a:fillRect/>
          </a:stretch>
        </p:blipFill>
        <p:spPr>
          <a:xfrm>
            <a:off x="9742554" y="5348127"/>
            <a:ext cx="1657350" cy="723900"/>
          </a:xfrm>
          <a:prstGeom prst="rect">
            <a:avLst/>
          </a:prstGeom>
        </p:spPr>
      </p:pic>
      <p:pic>
        <p:nvPicPr>
          <p:cNvPr id="6" name="Picture 5">
            <a:extLst>
              <a:ext uri="{FF2B5EF4-FFF2-40B4-BE49-F238E27FC236}">
                <a16:creationId xmlns:a16="http://schemas.microsoft.com/office/drawing/2014/main" id="{B4469946-A886-437B-A9BC-034A44FAEC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35" r="5935"/>
          <a:stretch/>
        </p:blipFill>
        <p:spPr>
          <a:xfrm>
            <a:off x="1523143" y="1689207"/>
            <a:ext cx="7881034" cy="4382820"/>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751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958" y="856140"/>
            <a:ext cx="10493772" cy="936625"/>
          </a:xfrm>
        </p:spPr>
        <p:txBody>
          <a:bodyPr/>
          <a:lstStyle/>
          <a:p>
            <a:r>
              <a:rPr lang="fr-BE" dirty="0" smtClean="0"/>
              <a:t>Smart Money!</a:t>
            </a:r>
            <a:endParaRPr lang="en-GB"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colorTemperature colorTemp="47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47924"/>
          <a:stretch/>
        </p:blipFill>
        <p:spPr>
          <a:xfrm>
            <a:off x="1259200" y="2886447"/>
            <a:ext cx="2365269" cy="303743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t="9102" b="5285"/>
          <a:stretch/>
        </p:blipFill>
        <p:spPr>
          <a:xfrm>
            <a:off x="4625924" y="2886447"/>
            <a:ext cx="2365269" cy="303743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10328"/>
          <a:stretch/>
        </p:blipFill>
        <p:spPr>
          <a:xfrm>
            <a:off x="7764048" y="2886446"/>
            <a:ext cx="2365269" cy="303743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156980" y="1983270"/>
            <a:ext cx="3142912" cy="461665"/>
          </a:xfrm>
          <a:prstGeom prst="rect">
            <a:avLst/>
          </a:prstGeom>
        </p:spPr>
        <p:txBody>
          <a:bodyPr wrap="square">
            <a:spAutoFit/>
          </a:bodyPr>
          <a:lstStyle/>
          <a:p>
            <a:r>
              <a:rPr lang="en-GB" sz="2400" kern="800" dirty="0"/>
              <a:t>Equity Free Funding</a:t>
            </a:r>
            <a:endParaRPr lang="en-GB" sz="2400" kern="800" dirty="0"/>
          </a:p>
        </p:txBody>
      </p:sp>
      <p:cxnSp>
        <p:nvCxnSpPr>
          <p:cNvPr id="8" name="Straight Connector 7"/>
          <p:cNvCxnSpPr/>
          <p:nvPr/>
        </p:nvCxnSpPr>
        <p:spPr bwMode="auto">
          <a:xfrm>
            <a:off x="1561538" y="2414157"/>
            <a:ext cx="2365269"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4565503" y="1940477"/>
            <a:ext cx="3541031" cy="461665"/>
          </a:xfrm>
          <a:prstGeom prst="rect">
            <a:avLst/>
          </a:prstGeom>
        </p:spPr>
        <p:txBody>
          <a:bodyPr wrap="square">
            <a:spAutoFit/>
          </a:bodyPr>
          <a:lstStyle/>
          <a:p>
            <a:r>
              <a:rPr lang="en-GB" sz="2400" kern="800" dirty="0"/>
              <a:t>World-Class Coaching</a:t>
            </a:r>
            <a:endParaRPr lang="en-GB" sz="2400" kern="800" dirty="0"/>
          </a:p>
        </p:txBody>
      </p:sp>
      <p:cxnSp>
        <p:nvCxnSpPr>
          <p:cNvPr id="10" name="Straight Connector 9"/>
          <p:cNvCxnSpPr/>
          <p:nvPr/>
        </p:nvCxnSpPr>
        <p:spPr bwMode="auto">
          <a:xfrm>
            <a:off x="4813590" y="2414157"/>
            <a:ext cx="2365269"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7538258" y="1940477"/>
            <a:ext cx="4245511" cy="830997"/>
          </a:xfrm>
          <a:prstGeom prst="rect">
            <a:avLst/>
          </a:prstGeom>
        </p:spPr>
        <p:txBody>
          <a:bodyPr wrap="square">
            <a:spAutoFit/>
          </a:bodyPr>
          <a:lstStyle/>
          <a:p>
            <a:r>
              <a:rPr lang="en-GB" sz="2400" kern="800" dirty="0">
                <a:solidFill>
                  <a:schemeClr val="accent2"/>
                </a:solidFill>
              </a:rPr>
              <a:t>Business Acceleration Services &amp; Community</a:t>
            </a:r>
            <a:endParaRPr lang="en-GB" sz="2400" kern="800" dirty="0">
              <a:solidFill>
                <a:schemeClr val="accent2"/>
              </a:solidFill>
            </a:endParaRPr>
          </a:p>
        </p:txBody>
      </p:sp>
      <p:cxnSp>
        <p:nvCxnSpPr>
          <p:cNvPr id="12" name="Straight Connector 11"/>
          <p:cNvCxnSpPr/>
          <p:nvPr/>
        </p:nvCxnSpPr>
        <p:spPr bwMode="auto">
          <a:xfrm>
            <a:off x="7955200" y="2414157"/>
            <a:ext cx="2365269"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81458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Stay connected! </a:t>
            </a:r>
          </a:p>
        </p:txBody>
      </p:sp>
      <p:pic>
        <p:nvPicPr>
          <p:cNvPr id="8" name="Picture 7">
            <a:extLst>
              <a:ext uri="{FF2B5EF4-FFF2-40B4-BE49-F238E27FC236}">
                <a16:creationId xmlns:a16="http://schemas.microsoft.com/office/drawing/2014/main" id="{E63BC7A0-6DC2-4AAF-995B-58F6AE068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607" y="1708348"/>
            <a:ext cx="9144000" cy="4481513"/>
          </a:xfrm>
          <a:prstGeom prst="rect">
            <a:avLst/>
          </a:prstGeom>
        </p:spPr>
      </p:pic>
    </p:spTree>
    <p:extLst>
      <p:ext uri="{BB962C8B-B14F-4D97-AF65-F5344CB8AC3E}">
        <p14:creationId xmlns:p14="http://schemas.microsoft.com/office/powerpoint/2010/main" val="347578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60906" y="3902027"/>
            <a:ext cx="5931694" cy="702469"/>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r"/>
            <a:r>
              <a:rPr lang="en-GB" sz="3600" dirty="0" smtClean="0">
                <a:solidFill>
                  <a:schemeClr val="bg1"/>
                </a:solidFill>
              </a:rPr>
              <a:t>Governments </a:t>
            </a:r>
            <a:r>
              <a:rPr lang="en-GB" sz="3600" dirty="0">
                <a:solidFill>
                  <a:schemeClr val="bg1"/>
                </a:solidFill>
              </a:rPr>
              <a:t>as </a:t>
            </a:r>
            <a:r>
              <a:rPr lang="en-GB" sz="3600" dirty="0" smtClean="0">
                <a:solidFill>
                  <a:schemeClr val="bg1"/>
                </a:solidFill>
              </a:rPr>
              <a:t>Clients</a:t>
            </a:r>
          </a:p>
          <a:p>
            <a:pPr algn="r"/>
            <a:r>
              <a:rPr lang="en-GB" sz="3600" dirty="0" smtClean="0">
                <a:solidFill>
                  <a:srgbClr val="FF0000"/>
                </a:solidFill>
              </a:rPr>
              <a:t>Public procurement</a:t>
            </a:r>
            <a:endParaRPr lang="en-GB" sz="3600" dirty="0">
              <a:solidFill>
                <a:srgbClr val="FF0000"/>
              </a:solidFill>
            </a:endParaRPr>
          </a:p>
          <a:p>
            <a:pPr algn="r"/>
            <a:endParaRPr lang="en-GB" sz="2800" dirty="0">
              <a:solidFill>
                <a:srgbClr val="FF0000"/>
              </a:solidFill>
            </a:endParaRPr>
          </a:p>
          <a:p>
            <a:pPr algn="r"/>
            <a:r>
              <a:rPr lang="en-GB" sz="2800" dirty="0">
                <a:solidFill>
                  <a:schemeClr val="bg1"/>
                </a:solidFill>
              </a:rPr>
              <a:t>Bertrand Wert</a:t>
            </a:r>
            <a:endParaRPr lang="fr-BE" sz="2800" dirty="0">
              <a:solidFill>
                <a:schemeClr val="bg1"/>
              </a:solidFill>
            </a:endParaRPr>
          </a:p>
        </p:txBody>
      </p:sp>
    </p:spTree>
    <p:extLst>
      <p:ext uri="{BB962C8B-B14F-4D97-AF65-F5344CB8AC3E}">
        <p14:creationId xmlns:p14="http://schemas.microsoft.com/office/powerpoint/2010/main" val="106594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446" y="996462"/>
            <a:ext cx="10493772" cy="936625"/>
          </a:xfrm>
        </p:spPr>
        <p:txBody>
          <a:bodyPr/>
          <a:lstStyle/>
          <a:p>
            <a:r>
              <a:rPr lang="fr-BE" b="1" dirty="0" err="1" smtClean="0"/>
              <a:t>Governments</a:t>
            </a:r>
            <a:r>
              <a:rPr lang="fr-BE" b="1" dirty="0" smtClean="0"/>
              <a:t> as clients: the </a:t>
            </a:r>
            <a:r>
              <a:rPr lang="fr-BE" b="1" dirty="0" err="1" smtClean="0"/>
              <a:t>opportunities</a:t>
            </a:r>
            <a:r>
              <a:rPr lang="fr-BE" b="1" dirty="0" smtClean="0"/>
              <a:t> of public </a:t>
            </a:r>
            <a:r>
              <a:rPr lang="fr-BE" b="1" dirty="0" err="1"/>
              <a:t>p</a:t>
            </a:r>
            <a:r>
              <a:rPr lang="fr-BE" b="1" dirty="0" err="1" smtClean="0"/>
              <a:t>rocurement</a:t>
            </a:r>
            <a:endParaRPr lang="fr-BE"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4407" y="112611"/>
            <a:ext cx="2070717" cy="1162274"/>
          </a:xfrm>
          <a:prstGeom prst="rect">
            <a:avLst/>
          </a:prstGeom>
        </p:spPr>
      </p:pic>
      <p:sp>
        <p:nvSpPr>
          <p:cNvPr id="4" name="Rectangle 3"/>
          <p:cNvSpPr/>
          <p:nvPr/>
        </p:nvSpPr>
        <p:spPr>
          <a:xfrm>
            <a:off x="351049" y="2088349"/>
            <a:ext cx="5557383" cy="923330"/>
          </a:xfrm>
          <a:prstGeom prst="rect">
            <a:avLst/>
          </a:prstGeom>
        </p:spPr>
        <p:txBody>
          <a:bodyPr wrap="square">
            <a:spAutoFit/>
          </a:bodyPr>
          <a:lstStyle/>
          <a:p>
            <a:r>
              <a:rPr lang="en-US" dirty="0" smtClean="0"/>
              <a:t>Every year, over </a:t>
            </a:r>
            <a:r>
              <a:rPr lang="en-US" b="1" dirty="0" smtClean="0"/>
              <a:t>250 000 public authorities </a:t>
            </a:r>
            <a:r>
              <a:rPr lang="en-US" dirty="0" smtClean="0"/>
              <a:t>in the EU spend around </a:t>
            </a:r>
            <a:r>
              <a:rPr lang="en-US" b="1" dirty="0" smtClean="0"/>
              <a:t>14% of GDP </a:t>
            </a:r>
            <a:r>
              <a:rPr lang="en-US" dirty="0" smtClean="0"/>
              <a:t>(+/- </a:t>
            </a:r>
            <a:r>
              <a:rPr lang="fr-BE" dirty="0" smtClean="0"/>
              <a:t>€1.3 </a:t>
            </a:r>
            <a:r>
              <a:rPr lang="fr-BE" dirty="0"/>
              <a:t>trillion per </a:t>
            </a:r>
            <a:r>
              <a:rPr lang="fr-BE" dirty="0" err="1" smtClean="0"/>
              <a:t>year</a:t>
            </a:r>
            <a:r>
              <a:rPr lang="fr-BE" dirty="0" smtClean="0"/>
              <a:t>) </a:t>
            </a:r>
            <a:r>
              <a:rPr lang="en-US" dirty="0" smtClean="0"/>
              <a:t>on the purchase of </a:t>
            </a:r>
            <a:r>
              <a:rPr lang="en-US" b="1" dirty="0" smtClean="0"/>
              <a:t>services</a:t>
            </a:r>
            <a:r>
              <a:rPr lang="en-US" dirty="0" smtClean="0"/>
              <a:t>, </a:t>
            </a:r>
            <a:r>
              <a:rPr lang="en-US" b="1" dirty="0" smtClean="0"/>
              <a:t>works</a:t>
            </a:r>
            <a:r>
              <a:rPr lang="en-US" dirty="0" smtClean="0"/>
              <a:t> and </a:t>
            </a:r>
            <a:r>
              <a:rPr lang="en-US" b="1" dirty="0" smtClean="0"/>
              <a:t>supplies</a:t>
            </a:r>
            <a:endParaRPr lang="fr-BE" b="1" dirty="0"/>
          </a:p>
        </p:txBody>
      </p:sp>
      <p:sp>
        <p:nvSpPr>
          <p:cNvPr id="5" name="Rectangle 4"/>
          <p:cNvSpPr/>
          <p:nvPr/>
        </p:nvSpPr>
        <p:spPr>
          <a:xfrm>
            <a:off x="6005146" y="2018011"/>
            <a:ext cx="6075485" cy="923330"/>
          </a:xfrm>
          <a:prstGeom prst="rect">
            <a:avLst/>
          </a:prstGeom>
        </p:spPr>
        <p:txBody>
          <a:bodyPr wrap="square">
            <a:spAutoFit/>
          </a:bodyPr>
          <a:lstStyle/>
          <a:p>
            <a:r>
              <a:rPr lang="en-US" dirty="0"/>
              <a:t>In many sectors such as </a:t>
            </a:r>
            <a:r>
              <a:rPr lang="en-US" b="1" dirty="0"/>
              <a:t>energy</a:t>
            </a:r>
            <a:r>
              <a:rPr lang="en-US" dirty="0"/>
              <a:t>, </a:t>
            </a:r>
            <a:r>
              <a:rPr lang="en-US" b="1" dirty="0"/>
              <a:t>transport</a:t>
            </a:r>
            <a:r>
              <a:rPr lang="en-US" dirty="0"/>
              <a:t>,</a:t>
            </a:r>
            <a:r>
              <a:rPr lang="en-US" b="1" dirty="0"/>
              <a:t> waste management</a:t>
            </a:r>
            <a:r>
              <a:rPr lang="en-US" dirty="0"/>
              <a:t>, </a:t>
            </a:r>
            <a:r>
              <a:rPr lang="en-US" b="1" dirty="0"/>
              <a:t>social protection </a:t>
            </a:r>
            <a:r>
              <a:rPr lang="en-US" dirty="0"/>
              <a:t>and the provision of </a:t>
            </a:r>
            <a:r>
              <a:rPr lang="en-US" b="1" dirty="0"/>
              <a:t>health</a:t>
            </a:r>
            <a:r>
              <a:rPr lang="en-US" dirty="0"/>
              <a:t> or </a:t>
            </a:r>
            <a:r>
              <a:rPr lang="en-US" b="1" dirty="0"/>
              <a:t>education</a:t>
            </a:r>
            <a:r>
              <a:rPr lang="en-US" dirty="0"/>
              <a:t> services, public authorities are the principal buyers</a:t>
            </a:r>
            <a:endParaRPr lang="fr-BE" dirty="0"/>
          </a:p>
        </p:txBody>
      </p:sp>
      <p:sp>
        <p:nvSpPr>
          <p:cNvPr id="6" name="Rectangle 5"/>
          <p:cNvSpPr/>
          <p:nvPr/>
        </p:nvSpPr>
        <p:spPr>
          <a:xfrm>
            <a:off x="855142" y="3322203"/>
            <a:ext cx="6921527" cy="3139321"/>
          </a:xfrm>
          <a:prstGeom prst="rect">
            <a:avLst/>
          </a:prstGeom>
        </p:spPr>
        <p:txBody>
          <a:bodyPr wrap="square">
            <a:spAutoFit/>
          </a:bodyPr>
          <a:lstStyle/>
          <a:p>
            <a:r>
              <a:rPr lang="en-US" b="1" dirty="0" smtClean="0">
                <a:solidFill>
                  <a:srgbClr val="FF0000"/>
                </a:solidFill>
              </a:rPr>
              <a:t>Future actions</a:t>
            </a:r>
          </a:p>
          <a:p>
            <a:pPr marL="285750" indent="-285750">
              <a:buFont typeface="Arial" panose="020B0604020202020204" pitchFamily="34" charset="0"/>
              <a:buChar char="•"/>
            </a:pPr>
            <a:r>
              <a:rPr lang="en-US" b="1" dirty="0" smtClean="0"/>
              <a:t>Dedicated group </a:t>
            </a:r>
            <a:r>
              <a:rPr lang="en-US" dirty="0" smtClean="0"/>
              <a:t>on EIC Business community</a:t>
            </a:r>
          </a:p>
          <a:p>
            <a:pPr marL="285750" indent="-285750">
              <a:buFont typeface="Arial" panose="020B0604020202020204" pitchFamily="34" charset="0"/>
              <a:buChar char="•"/>
            </a:pPr>
            <a:r>
              <a:rPr lang="en-US" b="1" dirty="0"/>
              <a:t>Onboarding of private and public procurers </a:t>
            </a:r>
            <a:r>
              <a:rPr lang="en-US" dirty="0"/>
              <a:t>interested in working with innovators</a:t>
            </a:r>
            <a:endParaRPr lang="en-US" dirty="0" smtClean="0"/>
          </a:p>
          <a:p>
            <a:pPr marL="285750" indent="-285750">
              <a:buFont typeface="Arial" panose="020B0604020202020204" pitchFamily="34" charset="0"/>
              <a:buChar char="•"/>
            </a:pPr>
            <a:r>
              <a:rPr lang="en-US" b="1" dirty="0" smtClean="0"/>
              <a:t>Webinars for SMEs</a:t>
            </a:r>
            <a:r>
              <a:rPr lang="en-US" dirty="0" smtClean="0"/>
              <a:t>: </a:t>
            </a:r>
            <a:r>
              <a:rPr lang="en-US" dirty="0"/>
              <a:t>‘Procurement skills for SMEs</a:t>
            </a:r>
            <a:r>
              <a:rPr lang="en-US" dirty="0" smtClean="0"/>
              <a:t>’</a:t>
            </a:r>
          </a:p>
          <a:p>
            <a:pPr marL="285750" indent="-285750">
              <a:buFont typeface="Arial" panose="020B0604020202020204" pitchFamily="34" charset="0"/>
              <a:buChar char="•"/>
            </a:pPr>
            <a:r>
              <a:rPr lang="fr-BE" b="1" dirty="0" err="1"/>
              <a:t>Market</a:t>
            </a:r>
            <a:r>
              <a:rPr lang="fr-BE" b="1" dirty="0"/>
              <a:t> </a:t>
            </a:r>
            <a:r>
              <a:rPr lang="fr-BE" b="1" dirty="0" smtClean="0"/>
              <a:t>Consultation </a:t>
            </a:r>
            <a:r>
              <a:rPr lang="en-US" dirty="0"/>
              <a:t>bring together public procurers and suppliers from all over </a:t>
            </a:r>
            <a:r>
              <a:rPr lang="en-US" dirty="0" smtClean="0"/>
              <a:t>Europe to </a:t>
            </a:r>
            <a:r>
              <a:rPr lang="en-US" dirty="0"/>
              <a:t>discuss procurement needs and </a:t>
            </a:r>
            <a:r>
              <a:rPr lang="en-US" dirty="0" smtClean="0"/>
              <a:t>solutions</a:t>
            </a:r>
          </a:p>
          <a:p>
            <a:pPr marL="285750" indent="-285750">
              <a:buFont typeface="Arial" panose="020B0604020202020204" pitchFamily="34" charset="0"/>
              <a:buChar char="•"/>
            </a:pPr>
            <a:r>
              <a:rPr lang="en-US" b="1" dirty="0"/>
              <a:t>Online innovation brokerage process </a:t>
            </a:r>
            <a:r>
              <a:rPr lang="en-US" dirty="0"/>
              <a:t>– Solution Space for needs and ideas</a:t>
            </a:r>
            <a:endParaRPr lang="en-US" dirty="0" smtClean="0"/>
          </a:p>
          <a:p>
            <a:pPr marL="285750" indent="-285750">
              <a:buFont typeface="Arial" panose="020B0604020202020204" pitchFamily="34" charset="0"/>
              <a:buChar char="•"/>
            </a:pPr>
            <a:r>
              <a:rPr lang="en-US" b="1" dirty="0"/>
              <a:t>Partnerships</a:t>
            </a:r>
            <a:r>
              <a:rPr lang="en-US" dirty="0"/>
              <a:t> with public procurer associations</a:t>
            </a:r>
            <a:endParaRPr lang="en-US" dirty="0" smtClean="0"/>
          </a:p>
          <a:p>
            <a:endParaRPr lang="fr-BE" dirty="0"/>
          </a:p>
        </p:txBody>
      </p:sp>
      <p:pic>
        <p:nvPicPr>
          <p:cNvPr id="7" name="Picture 6"/>
          <p:cNvPicPr>
            <a:picLocks noChangeAspect="1"/>
          </p:cNvPicPr>
          <p:nvPr/>
        </p:nvPicPr>
        <p:blipFill>
          <a:blip r:embed="rId4"/>
          <a:stretch>
            <a:fillRect/>
          </a:stretch>
        </p:blipFill>
        <p:spPr>
          <a:xfrm>
            <a:off x="8442627" y="3322203"/>
            <a:ext cx="3317918" cy="2536245"/>
          </a:xfrm>
          <a:prstGeom prst="rect">
            <a:avLst/>
          </a:prstGeom>
        </p:spPr>
      </p:pic>
      <p:pic>
        <p:nvPicPr>
          <p:cNvPr id="8" name="Picture 7"/>
          <p:cNvPicPr>
            <a:picLocks noChangeAspect="1"/>
          </p:cNvPicPr>
          <p:nvPr/>
        </p:nvPicPr>
        <p:blipFill>
          <a:blip r:embed="rId5"/>
          <a:stretch>
            <a:fillRect/>
          </a:stretch>
        </p:blipFill>
        <p:spPr>
          <a:xfrm>
            <a:off x="8596361" y="5898659"/>
            <a:ext cx="3252107" cy="562865"/>
          </a:xfrm>
          <a:prstGeom prst="rect">
            <a:avLst/>
          </a:prstGeom>
        </p:spPr>
      </p:pic>
    </p:spTree>
    <p:extLst>
      <p:ext uri="{BB962C8B-B14F-4D97-AF65-F5344CB8AC3E}">
        <p14:creationId xmlns:p14="http://schemas.microsoft.com/office/powerpoint/2010/main" val="155274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9579" y="3910819"/>
            <a:ext cx="5931694" cy="702469"/>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r"/>
            <a:r>
              <a:rPr lang="en-GB" sz="3600" dirty="0" smtClean="0">
                <a:solidFill>
                  <a:schemeClr val="bg1"/>
                </a:solidFill>
              </a:rPr>
              <a:t>Welcome Days</a:t>
            </a:r>
          </a:p>
          <a:p>
            <a:pPr algn="r"/>
            <a:r>
              <a:rPr lang="en-GB" sz="3600" dirty="0" smtClean="0">
                <a:solidFill>
                  <a:srgbClr val="FF0000"/>
                </a:solidFill>
              </a:rPr>
              <a:t>Thursday 23/05 AM Workshops</a:t>
            </a:r>
            <a:endParaRPr lang="en-GB" sz="3600" dirty="0">
              <a:solidFill>
                <a:srgbClr val="FF0000"/>
              </a:solidFill>
            </a:endParaRPr>
          </a:p>
          <a:p>
            <a:pPr algn="r"/>
            <a:endParaRPr lang="en-GB" sz="2800" dirty="0">
              <a:solidFill>
                <a:srgbClr val="FF0000"/>
              </a:solidFill>
            </a:endParaRPr>
          </a:p>
          <a:p>
            <a:pPr algn="r"/>
            <a:r>
              <a:rPr lang="en-GB" sz="2800" dirty="0">
                <a:solidFill>
                  <a:schemeClr val="bg1"/>
                </a:solidFill>
              </a:rPr>
              <a:t>Bertrand Wert</a:t>
            </a:r>
            <a:endParaRPr lang="fr-BE" sz="2800" dirty="0">
              <a:solidFill>
                <a:schemeClr val="bg1"/>
              </a:solidFill>
            </a:endParaRPr>
          </a:p>
        </p:txBody>
      </p:sp>
    </p:spTree>
    <p:extLst>
      <p:ext uri="{BB962C8B-B14F-4D97-AF65-F5344CB8AC3E}">
        <p14:creationId xmlns:p14="http://schemas.microsoft.com/office/powerpoint/2010/main" val="2642064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BE" sz="3600" b="1" dirty="0" smtClean="0"/>
              <a:t>Info on </a:t>
            </a:r>
            <a:r>
              <a:rPr lang="fr-BE" sz="3600" b="1" dirty="0" err="1" smtClean="0"/>
              <a:t>tomorrow’s</a:t>
            </a:r>
            <a:r>
              <a:rPr lang="fr-BE" sz="3600" b="1" dirty="0" smtClean="0"/>
              <a:t> workshops 10h-10h45</a:t>
            </a:r>
            <a:endParaRPr lang="fr-BE" sz="3600" b="1" dirty="0"/>
          </a:p>
        </p:txBody>
      </p:sp>
      <p:sp>
        <p:nvSpPr>
          <p:cNvPr id="4" name="Rectangle 3"/>
          <p:cNvSpPr/>
          <p:nvPr/>
        </p:nvSpPr>
        <p:spPr>
          <a:xfrm>
            <a:off x="1103446" y="1917354"/>
            <a:ext cx="8777654" cy="4985980"/>
          </a:xfrm>
          <a:prstGeom prst="rect">
            <a:avLst/>
          </a:prstGeom>
        </p:spPr>
        <p:txBody>
          <a:bodyPr wrap="square">
            <a:spAutoFit/>
          </a:bodyPr>
          <a:lstStyle/>
          <a:p>
            <a:endParaRPr lang="fr-BE" sz="2400" b="0" i="0" u="none" strike="noStrike" baseline="0" dirty="0" smtClean="0">
              <a:solidFill>
                <a:srgbClr val="000000"/>
              </a:solidFill>
              <a:latin typeface="Calibri" panose="020F0502020204030204" pitchFamily="34" charset="0"/>
            </a:endParaRPr>
          </a:p>
          <a:p>
            <a:pPr marL="342900" indent="-342900">
              <a:buFont typeface="+mj-lt"/>
              <a:buAutoNum type="arabicPeriod"/>
            </a:pPr>
            <a:r>
              <a:rPr lang="en-US" sz="2400" dirty="0" smtClean="0">
                <a:solidFill>
                  <a:srgbClr val="000000"/>
                </a:solidFill>
                <a:latin typeface="Calibri" panose="020F0502020204030204" pitchFamily="34" charset="0"/>
              </a:rPr>
              <a:t>Scale-up EU: the matching tool to look out for investors: </a:t>
            </a:r>
            <a:r>
              <a:rPr lang="en-US" sz="2400" b="1" i="1" dirty="0" smtClean="0">
                <a:solidFill>
                  <a:srgbClr val="000000"/>
                </a:solidFill>
                <a:latin typeface="Calibri" panose="020F0502020204030204" pitchFamily="34" charset="0"/>
              </a:rPr>
              <a:t>Andrea</a:t>
            </a:r>
            <a:r>
              <a:rPr lang="en-US" sz="2400" dirty="0" smtClean="0">
                <a:solidFill>
                  <a:srgbClr val="000000"/>
                </a:solidFill>
                <a:latin typeface="Calibri" panose="020F0502020204030204" pitchFamily="34" charset="0"/>
              </a:rPr>
              <a:t> </a:t>
            </a:r>
          </a:p>
          <a:p>
            <a:pPr marL="342900" indent="-342900">
              <a:buFont typeface="+mj-lt"/>
              <a:buAutoNum type="arabicPeriod"/>
            </a:pPr>
            <a:endParaRPr lang="en-US" sz="2400" dirty="0" smtClean="0">
              <a:solidFill>
                <a:srgbClr val="000000"/>
              </a:solidFill>
              <a:latin typeface="Calibri" panose="020F0502020204030204" pitchFamily="34" charset="0"/>
            </a:endParaRPr>
          </a:p>
          <a:p>
            <a:pPr marL="342900" indent="-342900">
              <a:buFont typeface="+mj-lt"/>
              <a:buAutoNum type="arabicPeriod"/>
            </a:pPr>
            <a:endParaRPr lang="en-US" sz="2400" dirty="0">
              <a:solidFill>
                <a:srgbClr val="000000"/>
              </a:solidFill>
              <a:latin typeface="Calibri" panose="020F0502020204030204" pitchFamily="34" charset="0"/>
            </a:endParaRPr>
          </a:p>
          <a:p>
            <a:pPr marL="342900" indent="-342900">
              <a:buFont typeface="+mj-lt"/>
              <a:buAutoNum type="arabicPeriod"/>
            </a:pPr>
            <a:r>
              <a:rPr lang="en-US" sz="2400" dirty="0">
                <a:solidFill>
                  <a:srgbClr val="000000"/>
                </a:solidFill>
                <a:latin typeface="Calibri" panose="020F0502020204030204" pitchFamily="34" charset="0"/>
              </a:rPr>
              <a:t>Doing business with large corporates. </a:t>
            </a:r>
            <a:r>
              <a:rPr lang="en-US" sz="2400" b="1" i="1" dirty="0" smtClean="0">
                <a:solidFill>
                  <a:srgbClr val="000000"/>
                </a:solidFill>
                <a:latin typeface="Calibri" panose="020F0502020204030204" pitchFamily="34" charset="0"/>
              </a:rPr>
              <a:t>Manuel</a:t>
            </a:r>
            <a:endParaRPr lang="en-US" sz="2400" dirty="0">
              <a:solidFill>
                <a:srgbClr val="000000"/>
              </a:solidFill>
              <a:latin typeface="Calibri" panose="020F0502020204030204" pitchFamily="34" charset="0"/>
            </a:endParaRPr>
          </a:p>
          <a:p>
            <a:pPr marL="342900" indent="-342900">
              <a:buFont typeface="+mj-lt"/>
              <a:buAutoNum type="arabicPeriod"/>
            </a:pPr>
            <a:endParaRPr lang="en-US" sz="2400" dirty="0" smtClean="0">
              <a:solidFill>
                <a:srgbClr val="000000"/>
              </a:solidFill>
              <a:latin typeface="Calibri" panose="020F0502020204030204" pitchFamily="34" charset="0"/>
            </a:endParaRPr>
          </a:p>
          <a:p>
            <a:pPr marL="342900" indent="-342900">
              <a:buFont typeface="+mj-lt"/>
              <a:buAutoNum type="arabicPeriod"/>
            </a:pPr>
            <a:endParaRPr lang="fr-BE" sz="2400" dirty="0" smtClean="0">
              <a:solidFill>
                <a:srgbClr val="000000"/>
              </a:solidFill>
            </a:endParaRPr>
          </a:p>
          <a:p>
            <a:pPr marL="342900" indent="-342900">
              <a:buFont typeface="+mj-lt"/>
              <a:buAutoNum type="arabicPeriod"/>
            </a:pPr>
            <a:r>
              <a:rPr lang="en-US" sz="2400" dirty="0" smtClean="0">
                <a:solidFill>
                  <a:srgbClr val="000000"/>
                </a:solidFill>
              </a:rPr>
              <a:t>How to sell to public (and private) buyers? </a:t>
            </a:r>
            <a:r>
              <a:rPr lang="en-US" sz="2400" b="1" i="1" dirty="0">
                <a:solidFill>
                  <a:srgbClr val="000000"/>
                </a:solidFill>
                <a:latin typeface="Calibri" panose="020F0502020204030204" pitchFamily="34" charset="0"/>
              </a:rPr>
              <a:t>Bertrand</a:t>
            </a:r>
            <a:r>
              <a:rPr lang="en-US" sz="2400" dirty="0" smtClean="0">
                <a:solidFill>
                  <a:srgbClr val="000000"/>
                </a:solidFill>
              </a:rPr>
              <a:t> </a:t>
            </a:r>
          </a:p>
          <a:p>
            <a:pPr marL="342900" indent="-342900">
              <a:buFont typeface="+mj-lt"/>
              <a:buAutoNum type="arabicPeriod"/>
            </a:pPr>
            <a:endParaRPr lang="en-US" sz="2400" dirty="0" smtClean="0">
              <a:solidFill>
                <a:srgbClr val="000000"/>
              </a:solidFill>
              <a:latin typeface="Calibri" panose="020F0502020204030204" pitchFamily="34" charset="0"/>
            </a:endParaRPr>
          </a:p>
          <a:p>
            <a:pPr marL="457200" indent="-457200">
              <a:buFont typeface="+mj-lt"/>
              <a:buAutoNum type="arabicPeriod"/>
            </a:pPr>
            <a:endParaRPr lang="fr-BE" sz="2400" b="0" i="0" u="none" strike="noStrike" baseline="0" dirty="0" smtClean="0">
              <a:solidFill>
                <a:srgbClr val="000000"/>
              </a:solidFill>
              <a:latin typeface="Calibri" panose="020F0502020204030204" pitchFamily="34" charset="0"/>
            </a:endParaRPr>
          </a:p>
          <a:p>
            <a:r>
              <a:rPr lang="en-US" sz="2400" dirty="0" smtClean="0">
                <a:solidFill>
                  <a:srgbClr val="000000"/>
                </a:solidFill>
              </a:rPr>
              <a:t>4.   Get </a:t>
            </a:r>
            <a:r>
              <a:rPr lang="en-US" sz="2400" dirty="0">
                <a:solidFill>
                  <a:srgbClr val="000000"/>
                </a:solidFill>
              </a:rPr>
              <a:t>paid faster by avoiding these errors: </a:t>
            </a:r>
            <a:r>
              <a:rPr lang="en-US" sz="2400" b="1" i="1" dirty="0" smtClean="0">
                <a:solidFill>
                  <a:srgbClr val="000000"/>
                </a:solidFill>
                <a:latin typeface="Calibri" panose="020F0502020204030204" pitchFamily="34" charset="0"/>
              </a:rPr>
              <a:t>Isabel</a:t>
            </a:r>
            <a:endParaRPr lang="en-US" sz="2400" b="1" i="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smtClean="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9744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30" y="1047348"/>
            <a:ext cx="10493772" cy="936625"/>
          </a:xfrm>
        </p:spPr>
        <p:txBody>
          <a:bodyPr/>
          <a:lstStyle/>
          <a:p>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Size of EIC Accelerator portfolio companies</a:t>
            </a:r>
            <a:endParaRPr lang="en-GB" altLang="en-US" sz="1067" dirty="0">
              <a:solidFill>
                <a:schemeClr val="tx1"/>
              </a:solidFill>
            </a:endParaRPr>
          </a:p>
        </p:txBody>
      </p:sp>
      <p:graphicFrame>
        <p:nvGraphicFramePr>
          <p:cNvPr id="5" name="Chart 4"/>
          <p:cNvGraphicFramePr/>
          <p:nvPr>
            <p:extLst/>
          </p:nvPr>
        </p:nvGraphicFramePr>
        <p:xfrm>
          <a:off x="1403048" y="1957617"/>
          <a:ext cx="7856101" cy="36805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noChangeArrowheads="1"/>
          </p:cNvSpPr>
          <p:nvPr/>
        </p:nvSpPr>
        <p:spPr bwMode="auto">
          <a:xfrm>
            <a:off x="1403049" y="545003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GB" sz="2400"/>
          </a:p>
        </p:txBody>
      </p:sp>
      <p:pic>
        <p:nvPicPr>
          <p:cNvPr id="15" name="Picture 14"/>
          <p:cNvPicPr>
            <a:picLocks noChangeAspect="1"/>
          </p:cNvPicPr>
          <p:nvPr/>
        </p:nvPicPr>
        <p:blipFill>
          <a:blip r:embed="rId4"/>
          <a:stretch>
            <a:fillRect/>
          </a:stretch>
        </p:blipFill>
        <p:spPr>
          <a:xfrm>
            <a:off x="717830" y="1117379"/>
            <a:ext cx="16646684" cy="732840"/>
          </a:xfrm>
          <a:prstGeom prst="rect">
            <a:avLst/>
          </a:prstGeom>
          <a:solidFill>
            <a:schemeClr val="bg1"/>
          </a:solidFill>
        </p:spPr>
      </p:pic>
      <p:pic>
        <p:nvPicPr>
          <p:cNvPr id="17" name="Picture 16"/>
          <p:cNvPicPr>
            <a:picLocks noChangeAspect="1"/>
          </p:cNvPicPr>
          <p:nvPr/>
        </p:nvPicPr>
        <p:blipFill>
          <a:blip r:embed="rId5"/>
          <a:stretch>
            <a:fillRect/>
          </a:stretch>
        </p:blipFill>
        <p:spPr>
          <a:xfrm>
            <a:off x="555265" y="1920251"/>
            <a:ext cx="11265004" cy="4183259"/>
          </a:xfrm>
          <a:prstGeom prst="rect">
            <a:avLst/>
          </a:prstGeom>
        </p:spPr>
      </p:pic>
    </p:spTree>
    <p:extLst>
      <p:ext uri="{BB962C8B-B14F-4D97-AF65-F5344CB8AC3E}">
        <p14:creationId xmlns:p14="http://schemas.microsoft.com/office/powerpoint/2010/main" val="42606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89" y="893544"/>
            <a:ext cx="10973327" cy="1152128"/>
          </a:xfrm>
        </p:spPr>
        <p:txBody>
          <a:bodyPr/>
          <a:lstStyle/>
          <a:p>
            <a:r>
              <a:rPr lang="fr-BE" dirty="0" smtClean="0"/>
              <a:t>Business </a:t>
            </a:r>
            <a:r>
              <a:rPr lang="fr-BE" dirty="0" err="1" smtClean="0"/>
              <a:t>acceleration</a:t>
            </a:r>
            <a:r>
              <a:rPr lang="fr-BE" dirty="0" smtClean="0"/>
              <a:t> services for YOU! </a:t>
            </a:r>
            <a:endParaRPr lang="en-GB" dirty="0"/>
          </a:p>
        </p:txBody>
      </p:sp>
      <p:sp>
        <p:nvSpPr>
          <p:cNvPr id="4" name="Hexagon 3"/>
          <p:cNvSpPr/>
          <p:nvPr/>
        </p:nvSpPr>
        <p:spPr>
          <a:xfrm>
            <a:off x="896123" y="2045672"/>
            <a:ext cx="4431837" cy="3853384"/>
          </a:xfrm>
          <a:prstGeom prst="hexagon">
            <a:avLst/>
          </a:prstGeom>
          <a:solidFill>
            <a:srgbClr val="42217D"/>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
        <p:nvSpPr>
          <p:cNvPr id="7" name="Hexagon 6"/>
          <p:cNvSpPr/>
          <p:nvPr/>
        </p:nvSpPr>
        <p:spPr>
          <a:xfrm>
            <a:off x="5962928" y="2045672"/>
            <a:ext cx="4431837" cy="3853384"/>
          </a:xfrm>
          <a:prstGeom prst="hexagon">
            <a:avLst/>
          </a:prstGeom>
          <a:solidFill>
            <a:srgbClr val="42217D"/>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
        <p:nvSpPr>
          <p:cNvPr id="8" name="TextBox 7"/>
          <p:cNvSpPr txBox="1"/>
          <p:nvPr/>
        </p:nvSpPr>
        <p:spPr>
          <a:xfrm>
            <a:off x="1559119" y="2906768"/>
            <a:ext cx="3105845" cy="1405641"/>
          </a:xfrm>
          <a:prstGeom prst="rect">
            <a:avLst/>
          </a:prstGeom>
          <a:noFill/>
        </p:spPr>
        <p:txBody>
          <a:bodyPr wrap="square" rtlCol="0">
            <a:spAutoFit/>
          </a:bodyPr>
          <a:lstStyle/>
          <a:p>
            <a:pPr algn="ctr"/>
            <a:r>
              <a:rPr lang="fr-BE" sz="4267" dirty="0" err="1">
                <a:solidFill>
                  <a:schemeClr val="bg1"/>
                </a:solidFill>
              </a:rPr>
              <a:t>Based</a:t>
            </a:r>
            <a:r>
              <a:rPr lang="fr-BE" sz="4267" dirty="0">
                <a:solidFill>
                  <a:schemeClr val="bg1"/>
                </a:solidFill>
              </a:rPr>
              <a:t> on </a:t>
            </a:r>
            <a:r>
              <a:rPr lang="fr-BE" sz="4267" dirty="0" err="1">
                <a:solidFill>
                  <a:schemeClr val="bg1"/>
                </a:solidFill>
              </a:rPr>
              <a:t>your</a:t>
            </a:r>
            <a:r>
              <a:rPr lang="fr-BE" sz="4267" dirty="0">
                <a:solidFill>
                  <a:schemeClr val="bg1"/>
                </a:solidFill>
              </a:rPr>
              <a:t> </a:t>
            </a:r>
            <a:r>
              <a:rPr lang="fr-BE" sz="4267" dirty="0" err="1">
                <a:solidFill>
                  <a:schemeClr val="bg1"/>
                </a:solidFill>
              </a:rPr>
              <a:t>needs</a:t>
            </a:r>
            <a:r>
              <a:rPr lang="fr-BE" sz="4267" dirty="0">
                <a:solidFill>
                  <a:schemeClr val="bg1"/>
                </a:solidFill>
              </a:rPr>
              <a:t>!</a:t>
            </a:r>
            <a:endParaRPr lang="en-GB" sz="4267" dirty="0">
              <a:solidFill>
                <a:schemeClr val="bg1"/>
              </a:solidFill>
            </a:endParaRPr>
          </a:p>
        </p:txBody>
      </p:sp>
      <p:sp>
        <p:nvSpPr>
          <p:cNvPr id="5" name="TextBox 4"/>
          <p:cNvSpPr txBox="1"/>
          <p:nvPr/>
        </p:nvSpPr>
        <p:spPr>
          <a:xfrm>
            <a:off x="6736760" y="2744348"/>
            <a:ext cx="3105845" cy="2062296"/>
          </a:xfrm>
          <a:prstGeom prst="rect">
            <a:avLst/>
          </a:prstGeom>
          <a:noFill/>
        </p:spPr>
        <p:txBody>
          <a:bodyPr wrap="square" rtlCol="0">
            <a:spAutoFit/>
          </a:bodyPr>
          <a:lstStyle/>
          <a:p>
            <a:pPr algn="ctr"/>
            <a:r>
              <a:rPr lang="fr-BE" sz="4267" dirty="0">
                <a:solidFill>
                  <a:schemeClr val="bg1"/>
                </a:solidFill>
              </a:rPr>
              <a:t>Accessible </a:t>
            </a:r>
            <a:r>
              <a:rPr lang="fr-BE" sz="4267" dirty="0" err="1">
                <a:solidFill>
                  <a:schemeClr val="bg1"/>
                </a:solidFill>
              </a:rPr>
              <a:t>during</a:t>
            </a:r>
            <a:r>
              <a:rPr lang="fr-BE" sz="4267" dirty="0">
                <a:solidFill>
                  <a:schemeClr val="bg1"/>
                </a:solidFill>
              </a:rPr>
              <a:t> &amp; </a:t>
            </a:r>
            <a:r>
              <a:rPr lang="fr-BE" sz="4267" dirty="0" err="1">
                <a:solidFill>
                  <a:schemeClr val="bg1"/>
                </a:solidFill>
              </a:rPr>
              <a:t>after</a:t>
            </a:r>
            <a:r>
              <a:rPr lang="fr-BE" sz="4267" dirty="0">
                <a:solidFill>
                  <a:schemeClr val="bg1"/>
                </a:solidFill>
              </a:rPr>
              <a:t> </a:t>
            </a:r>
            <a:r>
              <a:rPr lang="fr-BE" sz="4267" dirty="0" err="1">
                <a:solidFill>
                  <a:schemeClr val="bg1"/>
                </a:solidFill>
              </a:rPr>
              <a:t>grant</a:t>
            </a:r>
            <a:r>
              <a:rPr lang="fr-BE" sz="4267" dirty="0">
                <a:solidFill>
                  <a:schemeClr val="bg1"/>
                </a:solidFill>
              </a:rPr>
              <a:t>!</a:t>
            </a:r>
            <a:endParaRPr lang="en-GB" sz="4267" dirty="0">
              <a:solidFill>
                <a:schemeClr val="bg1"/>
              </a:solidFill>
            </a:endParaRPr>
          </a:p>
        </p:txBody>
      </p:sp>
    </p:spTree>
    <p:extLst>
      <p:ext uri="{BB962C8B-B14F-4D97-AF65-F5344CB8AC3E}">
        <p14:creationId xmlns:p14="http://schemas.microsoft.com/office/powerpoint/2010/main" val="314045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9" y="0"/>
            <a:ext cx="11193293" cy="6850296"/>
          </a:xfrm>
          <a:prstGeom prst="rect">
            <a:avLst/>
          </a:prstGeom>
        </p:spPr>
      </p:pic>
      <p:sp>
        <p:nvSpPr>
          <p:cNvPr id="2" name="Title 1"/>
          <p:cNvSpPr>
            <a:spLocks noGrp="1"/>
          </p:cNvSpPr>
          <p:nvPr>
            <p:ph type="title"/>
          </p:nvPr>
        </p:nvSpPr>
        <p:spPr>
          <a:xfrm>
            <a:off x="1905753" y="24604"/>
            <a:ext cx="7977551" cy="936625"/>
          </a:xfrm>
          <a:solidFill>
            <a:schemeClr val="bg1"/>
          </a:solidFill>
        </p:spPr>
        <p:txBody>
          <a:bodyPr/>
          <a:lstStyle/>
          <a:p>
            <a:r>
              <a:rPr lang="fr-BE" dirty="0" smtClean="0">
                <a:solidFill>
                  <a:schemeClr val="accent3"/>
                </a:solidFill>
                <a:hlinkClick r:id="rId3"/>
              </a:rPr>
              <a:t>Our value proposition to </a:t>
            </a:r>
            <a:r>
              <a:rPr lang="fr-BE" dirty="0" err="1" smtClean="0">
                <a:solidFill>
                  <a:schemeClr val="accent3"/>
                </a:solidFill>
                <a:hlinkClick r:id="rId3"/>
              </a:rPr>
              <a:t>you</a:t>
            </a:r>
            <a:endParaRPr lang="en-GB" dirty="0">
              <a:solidFill>
                <a:schemeClr val="accent3"/>
              </a:solidFill>
            </a:endParaRPr>
          </a:p>
        </p:txBody>
      </p:sp>
      <p:sp>
        <p:nvSpPr>
          <p:cNvPr id="3" name="Content Placeholder 2"/>
          <p:cNvSpPr>
            <a:spLocks noGrp="1"/>
          </p:cNvSpPr>
          <p:nvPr>
            <p:ph idx="1"/>
          </p:nvPr>
        </p:nvSpPr>
        <p:spPr>
          <a:xfrm>
            <a:off x="2672841" y="891330"/>
            <a:ext cx="10478955" cy="577919"/>
          </a:xfrm>
        </p:spPr>
        <p:txBody>
          <a:bodyPr/>
          <a:lstStyle/>
          <a:p>
            <a:endParaRPr lang="en-US" b="1" dirty="0"/>
          </a:p>
          <a:p>
            <a:endParaRPr lang="en-GB" dirty="0" smtClean="0"/>
          </a:p>
          <a:p>
            <a:endParaRPr lang="en-GB" dirty="0" smtClean="0"/>
          </a:p>
          <a:p>
            <a:endParaRPr lang="en-GB" dirty="0"/>
          </a:p>
        </p:txBody>
      </p:sp>
    </p:spTree>
    <p:extLst>
      <p:ext uri="{BB962C8B-B14F-4D97-AF65-F5344CB8AC3E}">
        <p14:creationId xmlns:p14="http://schemas.microsoft.com/office/powerpoint/2010/main" val="950893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47" y="838974"/>
            <a:ext cx="10493772" cy="936625"/>
          </a:xfrm>
        </p:spPr>
        <p:txBody>
          <a:bodyPr/>
          <a:lstStyle/>
          <a:p>
            <a:r>
              <a:rPr lang="fr-BE" dirty="0" err="1" smtClean="0"/>
              <a:t>What</a:t>
            </a:r>
            <a:r>
              <a:rPr lang="fr-BE" dirty="0" smtClean="0"/>
              <a:t> </a:t>
            </a:r>
            <a:r>
              <a:rPr lang="fr-BE" dirty="0" err="1" smtClean="0"/>
              <a:t>we</a:t>
            </a:r>
            <a:r>
              <a:rPr lang="fr-BE" dirty="0" smtClean="0"/>
              <a:t> are </a:t>
            </a:r>
            <a:r>
              <a:rPr lang="fr-BE" dirty="0" err="1" smtClean="0"/>
              <a:t>doing</a:t>
            </a:r>
            <a:r>
              <a:rPr lang="fr-BE" dirty="0" smtClean="0"/>
              <a:t> </a:t>
            </a:r>
            <a:r>
              <a:rPr lang="fr-BE" dirty="0" err="1" smtClean="0"/>
              <a:t>so</a:t>
            </a:r>
            <a:r>
              <a:rPr lang="fr-BE" dirty="0" smtClean="0"/>
              <a:t> far…</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93346" y="5439508"/>
            <a:ext cx="1952855" cy="748595"/>
          </a:xfrm>
        </p:spPr>
      </p:pic>
      <p:pic>
        <p:nvPicPr>
          <p:cNvPr id="4" name="Picture 3" descr="C:\Users\stasiaa\AppData\Local\Microsoft\Windows\INetCache\Content.Outlook\BKDA5BBV\elements-exported-corporates.png"/>
          <p:cNvPicPr/>
          <p:nvPr/>
        </p:nvPicPr>
        <p:blipFill rotWithShape="1">
          <a:blip r:embed="rId4" cstate="print">
            <a:extLst>
              <a:ext uri="{28A0092B-C50C-407E-A947-70E740481C1C}">
                <a14:useLocalDpi xmlns:a14="http://schemas.microsoft.com/office/drawing/2010/main" val="0"/>
              </a:ext>
            </a:extLst>
          </a:blip>
          <a:srcRect l="14599" t="37688" r="12567" b="35976"/>
          <a:stretch/>
        </p:blipFill>
        <p:spPr bwMode="auto">
          <a:xfrm>
            <a:off x="1103447" y="4011661"/>
            <a:ext cx="6876725" cy="2512187"/>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2883" y="4436145"/>
            <a:ext cx="2229733" cy="628764"/>
          </a:xfrm>
          <a:prstGeom prst="rect">
            <a:avLst/>
          </a:prstGeom>
        </p:spPr>
      </p:pic>
      <p:sp>
        <p:nvSpPr>
          <p:cNvPr id="7" name="Title 1"/>
          <p:cNvSpPr txBox="1">
            <a:spLocks/>
          </p:cNvSpPr>
          <p:nvPr/>
        </p:nvSpPr>
        <p:spPr bwMode="auto">
          <a:xfrm>
            <a:off x="952697" y="2240131"/>
            <a:ext cx="10493772" cy="23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4E2794"/>
                </a:solidFill>
                <a:latin typeface="+mj-lt"/>
                <a:ea typeface="ＭＳ Ｐゴシック"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buFont typeface="Wingdings" panose="05000000000000000000" pitchFamily="2" charset="2"/>
              <a:buChar char="ü"/>
            </a:pPr>
            <a:r>
              <a:rPr lang="fr-BE" sz="3200" b="0" kern="0" dirty="0"/>
              <a:t>Events </a:t>
            </a:r>
            <a:r>
              <a:rPr lang="fr-BE" sz="3200" b="0" kern="0" dirty="0" err="1"/>
              <a:t>with</a:t>
            </a:r>
            <a:r>
              <a:rPr lang="fr-BE" sz="3200" b="0" kern="0" dirty="0"/>
              <a:t> </a:t>
            </a:r>
            <a:r>
              <a:rPr lang="fr-BE" sz="3200" b="0" kern="0" dirty="0" err="1"/>
              <a:t>corporate</a:t>
            </a:r>
            <a:r>
              <a:rPr lang="fr-BE" sz="3200" b="0" kern="0" dirty="0"/>
              <a:t> and finance </a:t>
            </a:r>
            <a:r>
              <a:rPr lang="fr-BE" sz="3200" b="0" kern="0" dirty="0" err="1"/>
              <a:t>partners</a:t>
            </a:r>
            <a:r>
              <a:rPr lang="fr-BE" sz="3200" b="0" kern="0" dirty="0"/>
              <a:t> (</a:t>
            </a:r>
            <a:r>
              <a:rPr lang="fr-BE" sz="3200" b="0" kern="0" dirty="0" err="1"/>
              <a:t>Corporate</a:t>
            </a:r>
            <a:r>
              <a:rPr lang="fr-BE" sz="3200" b="0" kern="0" dirty="0"/>
              <a:t> </a:t>
            </a:r>
            <a:r>
              <a:rPr lang="fr-BE" sz="3200" b="0" kern="0" dirty="0" err="1"/>
              <a:t>Days</a:t>
            </a:r>
            <a:r>
              <a:rPr lang="fr-BE" sz="3200" b="0" kern="0" dirty="0"/>
              <a:t> &amp; </a:t>
            </a:r>
            <a:r>
              <a:rPr lang="fr-BE" sz="3200" b="0" kern="0" dirty="0" err="1"/>
              <a:t>Pitching</a:t>
            </a:r>
            <a:r>
              <a:rPr lang="fr-BE" sz="3200" b="0" kern="0" dirty="0"/>
              <a:t> &amp; 1to1 meetings)</a:t>
            </a:r>
          </a:p>
          <a:p>
            <a:pPr>
              <a:buFont typeface="Wingdings" panose="05000000000000000000" pitchFamily="2" charset="2"/>
              <a:buChar char="ü"/>
            </a:pPr>
            <a:r>
              <a:rPr lang="fr-BE" sz="3200" b="0" kern="0" dirty="0" err="1"/>
              <a:t>Epitching</a:t>
            </a:r>
            <a:r>
              <a:rPr lang="fr-BE" sz="3200" b="0" kern="0" dirty="0"/>
              <a:t> </a:t>
            </a:r>
            <a:r>
              <a:rPr lang="fr-BE" sz="3200" b="0" kern="0" dirty="0" err="1"/>
              <a:t>events</a:t>
            </a:r>
            <a:r>
              <a:rPr lang="fr-BE" sz="3200" b="0" kern="0" dirty="0"/>
              <a:t> &amp; </a:t>
            </a:r>
            <a:r>
              <a:rPr lang="fr-BE" sz="3200" b="0" kern="0" dirty="0" err="1"/>
              <a:t>Matching</a:t>
            </a:r>
            <a:r>
              <a:rPr lang="fr-BE" sz="3200" b="0" kern="0" dirty="0"/>
              <a:t> </a:t>
            </a:r>
            <a:r>
              <a:rPr lang="fr-BE" sz="3200" b="0" kern="0" dirty="0" err="1"/>
              <a:t>with</a:t>
            </a:r>
            <a:r>
              <a:rPr lang="fr-BE" sz="3200" b="0" kern="0" dirty="0"/>
              <a:t> </a:t>
            </a:r>
            <a:r>
              <a:rPr lang="fr-BE" sz="3200" b="0" kern="0" dirty="0" err="1"/>
              <a:t>investors</a:t>
            </a:r>
            <a:endParaRPr lang="fr-BE" sz="3200" b="0" kern="0" dirty="0"/>
          </a:p>
          <a:p>
            <a:pPr>
              <a:buFont typeface="Wingdings" panose="05000000000000000000" pitchFamily="2" charset="2"/>
              <a:buChar char="ü"/>
            </a:pPr>
            <a:r>
              <a:rPr lang="fr-BE" sz="3200" b="0" kern="0" dirty="0"/>
              <a:t>Peer2peer </a:t>
            </a:r>
            <a:r>
              <a:rPr lang="fr-BE" sz="3200" b="0" kern="0" dirty="0" err="1"/>
              <a:t>learning</a:t>
            </a:r>
            <a:r>
              <a:rPr lang="fr-BE" sz="3200" b="0" kern="0" dirty="0"/>
              <a:t>: EIC </a:t>
            </a:r>
            <a:r>
              <a:rPr lang="fr-BE" sz="3200" b="0" kern="0" dirty="0" err="1"/>
              <a:t>Community</a:t>
            </a:r>
            <a:endParaRPr lang="fr-BE" sz="3200" b="0" kern="0" dirty="0"/>
          </a:p>
          <a:p>
            <a:endParaRPr lang="en-GB" sz="3733" kern="0" dirty="0"/>
          </a:p>
        </p:txBody>
      </p:sp>
    </p:spTree>
    <p:extLst>
      <p:ext uri="{BB962C8B-B14F-4D97-AF65-F5344CB8AC3E}">
        <p14:creationId xmlns:p14="http://schemas.microsoft.com/office/powerpoint/2010/main" val="325880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What</a:t>
            </a:r>
            <a:r>
              <a:rPr lang="fr-BE" dirty="0" smtClean="0"/>
              <a:t> </a:t>
            </a:r>
            <a:r>
              <a:rPr lang="fr-BE" dirty="0" err="1" smtClean="0"/>
              <a:t>will</a:t>
            </a:r>
            <a:r>
              <a:rPr lang="fr-BE" dirty="0" smtClean="0"/>
              <a:t> </a:t>
            </a:r>
            <a:r>
              <a:rPr lang="fr-BE" dirty="0" err="1" smtClean="0"/>
              <a:t>soon</a:t>
            </a:r>
            <a:r>
              <a:rPr lang="fr-BE" dirty="0" smtClean="0"/>
              <a:t> come on top?</a:t>
            </a:r>
            <a:endParaRPr lang="en-GB" dirty="0"/>
          </a:p>
        </p:txBody>
      </p:sp>
      <p:sp>
        <p:nvSpPr>
          <p:cNvPr id="3" name="Content Placeholder 2"/>
          <p:cNvSpPr>
            <a:spLocks noGrp="1"/>
          </p:cNvSpPr>
          <p:nvPr>
            <p:ph idx="1"/>
          </p:nvPr>
        </p:nvSpPr>
        <p:spPr>
          <a:xfrm>
            <a:off x="493844" y="2176473"/>
            <a:ext cx="10478955" cy="3456384"/>
          </a:xfrm>
        </p:spPr>
        <p:txBody>
          <a:bodyPr/>
          <a:lstStyle/>
          <a:p>
            <a:pPr marL="457189" indent="-457189">
              <a:buFont typeface="Wingdings" panose="05000000000000000000" pitchFamily="2" charset="2"/>
              <a:buChar char="ü"/>
            </a:pPr>
            <a:r>
              <a:rPr lang="fr-BE" sz="3200" dirty="0">
                <a:solidFill>
                  <a:srgbClr val="4E2794"/>
                </a:solidFill>
                <a:latin typeface="+mj-lt"/>
                <a:cs typeface="+mj-cs"/>
              </a:rPr>
              <a:t>Access to </a:t>
            </a:r>
            <a:r>
              <a:rPr lang="fr-BE" sz="3200" dirty="0">
                <a:solidFill>
                  <a:srgbClr val="4E2794"/>
                </a:solidFill>
                <a:latin typeface="+mj-lt"/>
                <a:cs typeface="+mj-cs"/>
              </a:rPr>
              <a:t>public </a:t>
            </a:r>
            <a:r>
              <a:rPr lang="fr-BE" sz="3200" dirty="0">
                <a:solidFill>
                  <a:srgbClr val="4E2794"/>
                </a:solidFill>
                <a:latin typeface="+mj-lt"/>
                <a:cs typeface="+mj-cs"/>
              </a:rPr>
              <a:t>&amp; </a:t>
            </a:r>
            <a:r>
              <a:rPr lang="fr-BE" sz="3200" dirty="0" err="1">
                <a:solidFill>
                  <a:srgbClr val="4E2794"/>
                </a:solidFill>
                <a:latin typeface="+mj-lt"/>
                <a:cs typeface="+mj-cs"/>
              </a:rPr>
              <a:t>private</a:t>
            </a:r>
            <a:r>
              <a:rPr lang="fr-BE" sz="3200" dirty="0">
                <a:solidFill>
                  <a:srgbClr val="4E2794"/>
                </a:solidFill>
                <a:latin typeface="+mj-lt"/>
                <a:cs typeface="+mj-cs"/>
              </a:rPr>
              <a:t> </a:t>
            </a:r>
            <a:r>
              <a:rPr lang="fr-BE" sz="3200" dirty="0" err="1">
                <a:solidFill>
                  <a:srgbClr val="4E2794"/>
                </a:solidFill>
                <a:latin typeface="+mj-lt"/>
                <a:cs typeface="+mj-cs"/>
              </a:rPr>
              <a:t>procurers</a:t>
            </a:r>
            <a:endParaRPr lang="fr-BE" sz="3200" dirty="0">
              <a:solidFill>
                <a:srgbClr val="4E2794"/>
              </a:solidFill>
              <a:latin typeface="+mj-lt"/>
              <a:cs typeface="+mj-cs"/>
            </a:endParaRPr>
          </a:p>
          <a:p>
            <a:pPr marL="457189" indent="-457189">
              <a:buFont typeface="Wingdings" panose="05000000000000000000" pitchFamily="2" charset="2"/>
              <a:buChar char="ü"/>
            </a:pPr>
            <a:r>
              <a:rPr lang="fr-BE" sz="3200" dirty="0" err="1">
                <a:solidFill>
                  <a:srgbClr val="4E2794"/>
                </a:solidFill>
                <a:latin typeface="+mj-lt"/>
                <a:cs typeface="+mj-cs"/>
              </a:rPr>
              <a:t>Bootcamp</a:t>
            </a:r>
            <a:r>
              <a:rPr lang="fr-BE" sz="3200" dirty="0">
                <a:solidFill>
                  <a:srgbClr val="4E2794"/>
                </a:solidFill>
                <a:latin typeface="+mj-lt"/>
                <a:cs typeface="+mj-cs"/>
              </a:rPr>
              <a:t> for </a:t>
            </a:r>
            <a:r>
              <a:rPr lang="fr-BE" sz="3200" dirty="0" err="1">
                <a:solidFill>
                  <a:srgbClr val="4E2794"/>
                </a:solidFill>
                <a:latin typeface="+mj-lt"/>
                <a:cs typeface="+mj-cs"/>
              </a:rPr>
              <a:t>early</a:t>
            </a:r>
            <a:r>
              <a:rPr lang="fr-BE" sz="3200" dirty="0">
                <a:solidFill>
                  <a:srgbClr val="4E2794"/>
                </a:solidFill>
                <a:latin typeface="+mj-lt"/>
                <a:cs typeface="+mj-cs"/>
              </a:rPr>
              <a:t> </a:t>
            </a:r>
            <a:r>
              <a:rPr lang="fr-BE" sz="3200" dirty="0">
                <a:solidFill>
                  <a:srgbClr val="4E2794"/>
                </a:solidFill>
                <a:latin typeface="+mj-lt"/>
                <a:cs typeface="+mj-cs"/>
              </a:rPr>
              <a:t>stage/</a:t>
            </a:r>
            <a:r>
              <a:rPr lang="fr-BE" sz="3200" dirty="0" err="1">
                <a:solidFill>
                  <a:srgbClr val="4E2794"/>
                </a:solidFill>
                <a:latin typeface="+mj-lt"/>
                <a:cs typeface="+mj-cs"/>
              </a:rPr>
              <a:t>researchers</a:t>
            </a:r>
            <a:endParaRPr lang="fr-BE" sz="3200" dirty="0">
              <a:solidFill>
                <a:srgbClr val="4E2794"/>
              </a:solidFill>
              <a:latin typeface="+mj-lt"/>
              <a:cs typeface="+mj-cs"/>
            </a:endParaRPr>
          </a:p>
          <a:p>
            <a:pPr marL="457189" indent="-457189">
              <a:buFont typeface="Wingdings" panose="05000000000000000000" pitchFamily="2" charset="2"/>
              <a:buChar char="ü"/>
            </a:pPr>
            <a:r>
              <a:rPr lang="fr-BE" sz="3200" dirty="0" err="1">
                <a:solidFill>
                  <a:srgbClr val="4E2794"/>
                </a:solidFill>
                <a:latin typeface="+mj-lt"/>
                <a:cs typeface="+mj-cs"/>
              </a:rPr>
              <a:t>Visit</a:t>
            </a:r>
            <a:r>
              <a:rPr lang="fr-BE" sz="3200" dirty="0">
                <a:solidFill>
                  <a:srgbClr val="4E2794"/>
                </a:solidFill>
                <a:latin typeface="+mj-lt"/>
                <a:cs typeface="+mj-cs"/>
              </a:rPr>
              <a:t> to </a:t>
            </a:r>
            <a:r>
              <a:rPr lang="fr-BE" sz="3200" dirty="0" err="1">
                <a:solidFill>
                  <a:srgbClr val="4E2794"/>
                </a:solidFill>
                <a:latin typeface="+mj-lt"/>
                <a:cs typeface="+mj-cs"/>
              </a:rPr>
              <a:t>European</a:t>
            </a:r>
            <a:r>
              <a:rPr lang="fr-BE" sz="3200" dirty="0">
                <a:solidFill>
                  <a:srgbClr val="4E2794"/>
                </a:solidFill>
                <a:latin typeface="+mj-lt"/>
                <a:cs typeface="+mj-cs"/>
              </a:rPr>
              <a:t> </a:t>
            </a:r>
            <a:r>
              <a:rPr lang="fr-BE" sz="3200" dirty="0">
                <a:solidFill>
                  <a:srgbClr val="4E2794"/>
                </a:solidFill>
                <a:latin typeface="+mj-lt"/>
                <a:cs typeface="+mj-cs"/>
              </a:rPr>
              <a:t>innovation hubs</a:t>
            </a:r>
          </a:p>
          <a:p>
            <a:pPr marL="457189" indent="-457189">
              <a:buFont typeface="Wingdings" panose="05000000000000000000" pitchFamily="2" charset="2"/>
              <a:buChar char="ü"/>
            </a:pPr>
            <a:r>
              <a:rPr lang="fr-BE" sz="3200" dirty="0">
                <a:solidFill>
                  <a:srgbClr val="4E2794"/>
                </a:solidFill>
                <a:latin typeface="+mj-lt"/>
                <a:cs typeface="+mj-cs"/>
              </a:rPr>
              <a:t>Peer2peer </a:t>
            </a:r>
            <a:r>
              <a:rPr lang="fr-BE" sz="3200" dirty="0" err="1">
                <a:solidFill>
                  <a:srgbClr val="4E2794"/>
                </a:solidFill>
                <a:latin typeface="+mj-lt"/>
                <a:cs typeface="+mj-cs"/>
              </a:rPr>
              <a:t>learning</a:t>
            </a:r>
            <a:r>
              <a:rPr lang="fr-BE" sz="3200" dirty="0">
                <a:solidFill>
                  <a:srgbClr val="4E2794"/>
                </a:solidFill>
                <a:latin typeface="+mj-lt"/>
                <a:cs typeface="+mj-cs"/>
              </a:rPr>
              <a:t> </a:t>
            </a:r>
            <a:r>
              <a:rPr lang="fr-BE" sz="3200" dirty="0">
                <a:solidFill>
                  <a:srgbClr val="4E2794"/>
                </a:solidFill>
                <a:latin typeface="+mj-lt"/>
                <a:cs typeface="+mj-cs"/>
              </a:rPr>
              <a:t>workshop(s)</a:t>
            </a:r>
            <a:endParaRPr lang="fr-BE" sz="3200" dirty="0">
              <a:solidFill>
                <a:srgbClr val="4E2794"/>
              </a:solidFill>
              <a:latin typeface="+mj-lt"/>
              <a:cs typeface="+mj-cs"/>
            </a:endParaRPr>
          </a:p>
          <a:p>
            <a:pPr marL="457189" indent="-457189">
              <a:buFont typeface="Wingdings" panose="05000000000000000000" pitchFamily="2" charset="2"/>
              <a:buChar char="ü"/>
            </a:pPr>
            <a:r>
              <a:rPr lang="fr-BE" sz="3200" dirty="0">
                <a:solidFill>
                  <a:srgbClr val="4E2794"/>
                </a:solidFill>
                <a:latin typeface="+mj-lt"/>
                <a:cs typeface="+mj-cs"/>
              </a:rPr>
              <a:t>EIC hub in Brussels</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9776" y="3904665"/>
            <a:ext cx="4422225" cy="2949624"/>
          </a:xfrm>
          <a:prstGeom prst="rect">
            <a:avLst/>
          </a:prstGeom>
        </p:spPr>
      </p:pic>
    </p:spTree>
    <p:extLst>
      <p:ext uri="{BB962C8B-B14F-4D97-AF65-F5344CB8AC3E}">
        <p14:creationId xmlns:p14="http://schemas.microsoft.com/office/powerpoint/2010/main" val="25479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07249"/>
            <a:ext cx="6416373" cy="1241237"/>
          </a:xfrm>
          <a:prstGeom prst="rect">
            <a:avLst/>
          </a:prstGeom>
          <a:noFill/>
        </p:spPr>
        <p:txBody>
          <a:bodyPr wrap="square" rtlCol="0">
            <a:spAutoFit/>
          </a:bodyPr>
          <a:lstStyle/>
          <a:p>
            <a:pPr algn="r"/>
            <a:r>
              <a:rPr lang="fr-BE" sz="3733" dirty="0">
                <a:solidFill>
                  <a:schemeClr val="bg1"/>
                </a:solidFill>
              </a:rPr>
              <a:t>How to </a:t>
            </a:r>
            <a:r>
              <a:rPr lang="fr-BE" sz="3733" dirty="0" err="1">
                <a:solidFill>
                  <a:schemeClr val="bg1"/>
                </a:solidFill>
              </a:rPr>
              <a:t>find</a:t>
            </a:r>
            <a:r>
              <a:rPr lang="fr-BE" sz="3733" dirty="0">
                <a:solidFill>
                  <a:schemeClr val="bg1"/>
                </a:solidFill>
              </a:rPr>
              <a:t> the service </a:t>
            </a:r>
            <a:r>
              <a:rPr lang="fr-BE" sz="3733" dirty="0" err="1">
                <a:solidFill>
                  <a:schemeClr val="bg1"/>
                </a:solidFill>
              </a:rPr>
              <a:t>calendar</a:t>
            </a:r>
            <a:r>
              <a:rPr lang="fr-BE" sz="3733" dirty="0">
                <a:solidFill>
                  <a:schemeClr val="bg1"/>
                </a:solidFill>
              </a:rPr>
              <a:t> &amp; how to </a:t>
            </a:r>
            <a:r>
              <a:rPr lang="fr-BE" sz="3733" dirty="0" err="1">
                <a:solidFill>
                  <a:schemeClr val="bg1"/>
                </a:solidFill>
              </a:rPr>
              <a:t>apply</a:t>
            </a:r>
            <a:r>
              <a:rPr lang="fr-BE" sz="3733" dirty="0">
                <a:solidFill>
                  <a:schemeClr val="bg1"/>
                </a:solidFill>
              </a:rPr>
              <a:t>?</a:t>
            </a:r>
            <a:endParaRPr lang="en-GB" sz="3733" dirty="0">
              <a:solidFill>
                <a:schemeClr val="bg1"/>
              </a:solidFill>
            </a:endParaRPr>
          </a:p>
        </p:txBody>
      </p:sp>
    </p:spTree>
    <p:extLst>
      <p:ext uri="{BB962C8B-B14F-4D97-AF65-F5344CB8AC3E}">
        <p14:creationId xmlns:p14="http://schemas.microsoft.com/office/powerpoint/2010/main" val="373159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21" y="809046"/>
            <a:ext cx="10493772" cy="936625"/>
          </a:xfrm>
        </p:spPr>
        <p:txBody>
          <a:bodyPr/>
          <a:lstStyle/>
          <a:p>
            <a:r>
              <a:rPr lang="fr-BE" dirty="0" smtClean="0"/>
              <a:t>EIC business </a:t>
            </a:r>
            <a:r>
              <a:rPr lang="fr-BE" dirty="0" err="1" smtClean="0"/>
              <a:t>Community</a:t>
            </a:r>
            <a:r>
              <a:rPr lang="fr-BE" dirty="0"/>
              <a:t/>
            </a:r>
            <a:br>
              <a:rPr lang="fr-BE" dirty="0"/>
            </a:br>
            <a:r>
              <a:rPr lang="fr-BE" sz="2400" dirty="0"/>
              <a:t>https://community-smei.easme-web.eu/</a:t>
            </a:r>
            <a:endParaRPr lang="en-GB" sz="2400" dirty="0"/>
          </a:p>
        </p:txBody>
      </p:sp>
      <p:pic>
        <p:nvPicPr>
          <p:cNvPr id="5" name="Picture 4"/>
          <p:cNvPicPr>
            <a:picLocks noChangeAspect="1"/>
          </p:cNvPicPr>
          <p:nvPr/>
        </p:nvPicPr>
        <p:blipFill>
          <a:blip r:embed="rId3"/>
          <a:stretch>
            <a:fillRect/>
          </a:stretch>
        </p:blipFill>
        <p:spPr>
          <a:xfrm>
            <a:off x="329520" y="2171947"/>
            <a:ext cx="8072553" cy="4818999"/>
          </a:xfrm>
          <a:prstGeom prst="rect">
            <a:avLst/>
          </a:prstGeom>
          <a:ln w="34925">
            <a:solidFill>
              <a:schemeClr val="accent2"/>
            </a:solidFill>
          </a:ln>
        </p:spPr>
      </p:pic>
      <p:pic>
        <p:nvPicPr>
          <p:cNvPr id="4" name="Picture 3"/>
          <p:cNvPicPr>
            <a:picLocks noChangeAspect="1"/>
          </p:cNvPicPr>
          <p:nvPr/>
        </p:nvPicPr>
        <p:blipFill>
          <a:blip r:embed="rId4"/>
          <a:stretch>
            <a:fillRect/>
          </a:stretch>
        </p:blipFill>
        <p:spPr>
          <a:xfrm>
            <a:off x="7405993" y="615633"/>
            <a:ext cx="4686255" cy="2831280"/>
          </a:xfrm>
          <a:prstGeom prst="rect">
            <a:avLst/>
          </a:prstGeom>
          <a:ln w="31750">
            <a:solidFill>
              <a:schemeClr val="accent2"/>
            </a:solidFill>
          </a:ln>
        </p:spPr>
      </p:pic>
      <p:pic>
        <p:nvPicPr>
          <p:cNvPr id="6" name="Content Placeholder 4"/>
          <p:cNvPicPr>
            <a:picLocks noGrp="1" noChangeAspect="1"/>
          </p:cNvPicPr>
          <p:nvPr>
            <p:ph idx="1"/>
          </p:nvPr>
        </p:nvPicPr>
        <p:blipFill>
          <a:blip r:embed="rId5"/>
          <a:stretch>
            <a:fillRect/>
          </a:stretch>
        </p:blipFill>
        <p:spPr>
          <a:xfrm>
            <a:off x="1393408" y="3118988"/>
            <a:ext cx="1764013" cy="655851"/>
          </a:xfrm>
          <a:prstGeom prst="rect">
            <a:avLst/>
          </a:prstGeom>
        </p:spPr>
      </p:pic>
      <p:pic>
        <p:nvPicPr>
          <p:cNvPr id="7" name="Content Placeholder 4"/>
          <p:cNvPicPr>
            <a:picLocks noChangeAspect="1"/>
          </p:cNvPicPr>
          <p:nvPr/>
        </p:nvPicPr>
        <p:blipFill>
          <a:blip r:embed="rId5"/>
          <a:stretch>
            <a:fillRect/>
          </a:stretch>
        </p:blipFill>
        <p:spPr bwMode="auto">
          <a:xfrm>
            <a:off x="6927586" y="2804478"/>
            <a:ext cx="2453121" cy="91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8" name="Right Arrow 7"/>
          <p:cNvSpPr/>
          <p:nvPr/>
        </p:nvSpPr>
        <p:spPr>
          <a:xfrm rot="9985656" flipV="1">
            <a:off x="3362931" y="2823295"/>
            <a:ext cx="3825511" cy="270701"/>
          </a:xfrm>
          <a:prstGeom prst="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Tree>
    <p:extLst>
      <p:ext uri="{BB962C8B-B14F-4D97-AF65-F5344CB8AC3E}">
        <p14:creationId xmlns:p14="http://schemas.microsoft.com/office/powerpoint/2010/main" val="28884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949</Words>
  <Application>Microsoft Office PowerPoint</Application>
  <PresentationFormat>Widescreen</PresentationFormat>
  <Paragraphs>171</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Calibri Light</vt:lpstr>
      <vt:lpstr>Times New Roman</vt:lpstr>
      <vt:lpstr>Verdana</vt:lpstr>
      <vt:lpstr>Wingdings</vt:lpstr>
      <vt:lpstr>Office Theme</vt:lpstr>
      <vt:lpstr>PowerPoint Presentation</vt:lpstr>
      <vt:lpstr>Smart Money!</vt:lpstr>
      <vt:lpstr>Size of EIC Accelerator portfolio companies</vt:lpstr>
      <vt:lpstr>Business acceleration services for YOU! </vt:lpstr>
      <vt:lpstr>Our value proposition to you</vt:lpstr>
      <vt:lpstr>What we are doing so far…</vt:lpstr>
      <vt:lpstr>What will soon come on top?</vt:lpstr>
      <vt:lpstr>PowerPoint Presentation</vt:lpstr>
      <vt:lpstr>EIC business Community https://community-smei.easme-web.eu/</vt:lpstr>
      <vt:lpstr>EASME Website  https://ec.europa.eu/easme/en/eic-sme-instrument</vt:lpstr>
      <vt:lpstr>How to apply?</vt:lpstr>
      <vt:lpstr>PowerPoint Presentation</vt:lpstr>
      <vt:lpstr>The EIC Business Community</vt:lpstr>
      <vt:lpstr>Stay up to date with news &amp; stories</vt:lpstr>
      <vt:lpstr>Connect &amp; share in groups</vt:lpstr>
      <vt:lpstr>Events</vt:lpstr>
      <vt:lpstr>Events</vt:lpstr>
      <vt:lpstr>PowerPoint Presentation</vt:lpstr>
      <vt:lpstr>Showcase your company</vt:lpstr>
      <vt:lpstr>Stay connected! </vt:lpstr>
      <vt:lpstr>PowerPoint Presentation</vt:lpstr>
      <vt:lpstr>Governments as clients: the opportunities of public procurement</vt:lpstr>
      <vt:lpstr>PowerPoint Presentation</vt:lpstr>
      <vt:lpstr>Info on tomorrow’s workshops 10h-10h45</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WERT Bertrand (EASME)</dc:creator>
  <cp:lastModifiedBy>WERT Bertrand (EASME)</cp:lastModifiedBy>
  <cp:revision>25</cp:revision>
  <dcterms:created xsi:type="dcterms:W3CDTF">2019-05-21T12:56:03Z</dcterms:created>
  <dcterms:modified xsi:type="dcterms:W3CDTF">2019-09-06T15:24:40Z</dcterms:modified>
</cp:coreProperties>
</file>